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4"/>
  </p:sldMasterIdLst>
  <p:notesMasterIdLst>
    <p:notesMasterId r:id="rId30"/>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Nunito" pitchFamily="2" charset="0"/>
      <p:regular r:id="rId31"/>
      <p:bold r:id="rId32"/>
      <p:italic r:id="rId33"/>
      <p:boldItalic r:id="rId34"/>
    </p:embeddedFont>
    <p:embeddedFont>
      <p:font typeface="Nunito Sans SemiBold" pitchFamily="2" charset="0"/>
      <p:regular r:id="rId35"/>
      <p:bold r:id="rId36"/>
      <p:italic r:id="rId37"/>
      <p:boldItalic r:id="rId38"/>
    </p:embeddedFont>
    <p:embeddedFont>
      <p:font typeface="Nunito SemiBold" pitchFamily="2"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WAY8iKfDV08h0bieAxJ7MMRj6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44"/>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Hodgkiss" userId="1b4251c0-45f4-43f6-87ce-771c3dc3162c" providerId="ADAL" clId="{FCE477B9-DA4F-4490-96EC-966530E1AD65}"/>
    <pc:docChg chg="undo custSel addSld delSld modSld modMainMaster">
      <pc:chgData name="Thomas Hodgkiss" userId="1b4251c0-45f4-43f6-87ce-771c3dc3162c" providerId="ADAL" clId="{FCE477B9-DA4F-4490-96EC-966530E1AD65}" dt="2026-04-15T15:29:14.244" v="33" actId="478"/>
      <pc:docMkLst>
        <pc:docMk/>
      </pc:docMkLst>
      <pc:sldChg chg="addSp delSp mod">
        <pc:chgData name="Thomas Hodgkiss" userId="1b4251c0-45f4-43f6-87ce-771c3dc3162c" providerId="ADAL" clId="{FCE477B9-DA4F-4490-96EC-966530E1AD65}" dt="2026-04-14T20:10:49.988" v="13" actId="478"/>
        <pc:sldMkLst>
          <pc:docMk/>
          <pc:sldMk cId="0" sldId="256"/>
        </pc:sldMkLst>
        <pc:spChg chg="add del">
          <ac:chgData name="Thomas Hodgkiss" userId="1b4251c0-45f4-43f6-87ce-771c3dc3162c" providerId="ADAL" clId="{FCE477B9-DA4F-4490-96EC-966530E1AD65}" dt="2026-04-14T20:10:49.988" v="13" actId="478"/>
          <ac:spMkLst>
            <pc:docMk/>
            <pc:sldMk cId="0" sldId="256"/>
            <ac:spMk id="5" creationId="{4F3DECA0-201C-FC02-53B8-3D88687C5FA9}"/>
          </ac:spMkLst>
        </pc:spChg>
      </pc:sldChg>
      <pc:sldChg chg="modSp modAnim">
        <pc:chgData name="Thomas Hodgkiss" userId="1b4251c0-45f4-43f6-87ce-771c3dc3162c" providerId="ADAL" clId="{FCE477B9-DA4F-4490-96EC-966530E1AD65}" dt="2026-04-14T20:15:00.027" v="22" actId="20577"/>
        <pc:sldMkLst>
          <pc:docMk/>
          <pc:sldMk cId="0" sldId="258"/>
        </pc:sldMkLst>
        <pc:spChg chg="mod">
          <ac:chgData name="Thomas Hodgkiss" userId="1b4251c0-45f4-43f6-87ce-771c3dc3162c" providerId="ADAL" clId="{FCE477B9-DA4F-4490-96EC-966530E1AD65}" dt="2026-04-14T20:15:00.027" v="22" actId="20577"/>
          <ac:spMkLst>
            <pc:docMk/>
            <pc:sldMk cId="0" sldId="258"/>
            <ac:spMk id="43" creationId="{00000000-0000-0000-0000-000000000000}"/>
          </ac:spMkLst>
        </pc:spChg>
      </pc:sldChg>
      <pc:sldChg chg="delSp mod">
        <pc:chgData name="Thomas Hodgkiss" userId="1b4251c0-45f4-43f6-87ce-771c3dc3162c" providerId="ADAL" clId="{FCE477B9-DA4F-4490-96EC-966530E1AD65}" dt="2026-04-15T15:27:34.398" v="23" actId="478"/>
        <pc:sldMkLst>
          <pc:docMk/>
          <pc:sldMk cId="0" sldId="266"/>
        </pc:sldMkLst>
        <pc:picChg chg="del">
          <ac:chgData name="Thomas Hodgkiss" userId="1b4251c0-45f4-43f6-87ce-771c3dc3162c" providerId="ADAL" clId="{FCE477B9-DA4F-4490-96EC-966530E1AD65}" dt="2026-04-15T15:27:34.398" v="23" actId="478"/>
          <ac:picMkLst>
            <pc:docMk/>
            <pc:sldMk cId="0" sldId="266"/>
            <ac:picMk id="111" creationId="{00000000-0000-0000-0000-000000000000}"/>
          </ac:picMkLst>
        </pc:picChg>
      </pc:sldChg>
      <pc:sldChg chg="delSp mod">
        <pc:chgData name="Thomas Hodgkiss" userId="1b4251c0-45f4-43f6-87ce-771c3dc3162c" providerId="ADAL" clId="{FCE477B9-DA4F-4490-96EC-966530E1AD65}" dt="2026-04-15T15:27:38.354" v="25" actId="478"/>
        <pc:sldMkLst>
          <pc:docMk/>
          <pc:sldMk cId="0" sldId="267"/>
        </pc:sldMkLst>
        <pc:picChg chg="del">
          <ac:chgData name="Thomas Hodgkiss" userId="1b4251c0-45f4-43f6-87ce-771c3dc3162c" providerId="ADAL" clId="{FCE477B9-DA4F-4490-96EC-966530E1AD65}" dt="2026-04-15T15:27:36.578" v="24" actId="478"/>
          <ac:picMkLst>
            <pc:docMk/>
            <pc:sldMk cId="0" sldId="267"/>
            <ac:picMk id="122" creationId="{00000000-0000-0000-0000-000000000000}"/>
          </ac:picMkLst>
        </pc:picChg>
        <pc:picChg chg="del">
          <ac:chgData name="Thomas Hodgkiss" userId="1b4251c0-45f4-43f6-87ce-771c3dc3162c" providerId="ADAL" clId="{FCE477B9-DA4F-4490-96EC-966530E1AD65}" dt="2026-04-15T15:27:38.354" v="25" actId="478"/>
          <ac:picMkLst>
            <pc:docMk/>
            <pc:sldMk cId="0" sldId="267"/>
            <ac:picMk id="123" creationId="{00000000-0000-0000-0000-000000000000}"/>
          </ac:picMkLst>
        </pc:picChg>
      </pc:sldChg>
      <pc:sldChg chg="delSp mod">
        <pc:chgData name="Thomas Hodgkiss" userId="1b4251c0-45f4-43f6-87ce-771c3dc3162c" providerId="ADAL" clId="{FCE477B9-DA4F-4490-96EC-966530E1AD65}" dt="2026-04-15T15:28:52.061" v="27" actId="478"/>
        <pc:sldMkLst>
          <pc:docMk/>
          <pc:sldMk cId="0" sldId="268"/>
        </pc:sldMkLst>
        <pc:picChg chg="del">
          <ac:chgData name="Thomas Hodgkiss" userId="1b4251c0-45f4-43f6-87ce-771c3dc3162c" providerId="ADAL" clId="{FCE477B9-DA4F-4490-96EC-966530E1AD65}" dt="2026-04-15T15:28:50.493" v="26" actId="478"/>
          <ac:picMkLst>
            <pc:docMk/>
            <pc:sldMk cId="0" sldId="268"/>
            <ac:picMk id="132" creationId="{00000000-0000-0000-0000-000000000000}"/>
          </ac:picMkLst>
        </pc:picChg>
        <pc:picChg chg="del">
          <ac:chgData name="Thomas Hodgkiss" userId="1b4251c0-45f4-43f6-87ce-771c3dc3162c" providerId="ADAL" clId="{FCE477B9-DA4F-4490-96EC-966530E1AD65}" dt="2026-04-15T15:28:52.061" v="27" actId="478"/>
          <ac:picMkLst>
            <pc:docMk/>
            <pc:sldMk cId="0" sldId="268"/>
            <ac:picMk id="133" creationId="{00000000-0000-0000-0000-000000000000}"/>
          </ac:picMkLst>
        </pc:picChg>
      </pc:sldChg>
      <pc:sldChg chg="delSp mod">
        <pc:chgData name="Thomas Hodgkiss" userId="1b4251c0-45f4-43f6-87ce-771c3dc3162c" providerId="ADAL" clId="{FCE477B9-DA4F-4490-96EC-966530E1AD65}" dt="2026-04-15T15:28:58.069" v="29" actId="478"/>
        <pc:sldMkLst>
          <pc:docMk/>
          <pc:sldMk cId="0" sldId="271"/>
        </pc:sldMkLst>
        <pc:picChg chg="del">
          <ac:chgData name="Thomas Hodgkiss" userId="1b4251c0-45f4-43f6-87ce-771c3dc3162c" providerId="ADAL" clId="{FCE477B9-DA4F-4490-96EC-966530E1AD65}" dt="2026-04-15T15:28:58.069" v="29" actId="478"/>
          <ac:picMkLst>
            <pc:docMk/>
            <pc:sldMk cId="0" sldId="271"/>
            <ac:picMk id="156" creationId="{00000000-0000-0000-0000-000000000000}"/>
          </ac:picMkLst>
        </pc:picChg>
        <pc:picChg chg="del">
          <ac:chgData name="Thomas Hodgkiss" userId="1b4251c0-45f4-43f6-87ce-771c3dc3162c" providerId="ADAL" clId="{FCE477B9-DA4F-4490-96EC-966530E1AD65}" dt="2026-04-15T15:28:55.867" v="28" actId="478"/>
          <ac:picMkLst>
            <pc:docMk/>
            <pc:sldMk cId="0" sldId="271"/>
            <ac:picMk id="157" creationId="{00000000-0000-0000-0000-000000000000}"/>
          </ac:picMkLst>
        </pc:picChg>
      </pc:sldChg>
      <pc:sldChg chg="delSp mod">
        <pc:chgData name="Thomas Hodgkiss" userId="1b4251c0-45f4-43f6-87ce-771c3dc3162c" providerId="ADAL" clId="{FCE477B9-DA4F-4490-96EC-966530E1AD65}" dt="2026-04-15T15:29:03.511" v="30" actId="478"/>
        <pc:sldMkLst>
          <pc:docMk/>
          <pc:sldMk cId="0" sldId="273"/>
        </pc:sldMkLst>
        <pc:picChg chg="del">
          <ac:chgData name="Thomas Hodgkiss" userId="1b4251c0-45f4-43f6-87ce-771c3dc3162c" providerId="ADAL" clId="{FCE477B9-DA4F-4490-96EC-966530E1AD65}" dt="2026-04-15T15:29:03.511" v="30" actId="478"/>
          <ac:picMkLst>
            <pc:docMk/>
            <pc:sldMk cId="0" sldId="273"/>
            <ac:picMk id="184" creationId="{00000000-0000-0000-0000-000000000000}"/>
          </ac:picMkLst>
        </pc:picChg>
      </pc:sldChg>
      <pc:sldChg chg="delSp mod">
        <pc:chgData name="Thomas Hodgkiss" userId="1b4251c0-45f4-43f6-87ce-771c3dc3162c" providerId="ADAL" clId="{FCE477B9-DA4F-4490-96EC-966530E1AD65}" dt="2026-04-15T15:29:08.261" v="31" actId="478"/>
        <pc:sldMkLst>
          <pc:docMk/>
          <pc:sldMk cId="0" sldId="276"/>
        </pc:sldMkLst>
        <pc:picChg chg="del">
          <ac:chgData name="Thomas Hodgkiss" userId="1b4251c0-45f4-43f6-87ce-771c3dc3162c" providerId="ADAL" clId="{FCE477B9-DA4F-4490-96EC-966530E1AD65}" dt="2026-04-15T15:29:08.261" v="31" actId="478"/>
          <ac:picMkLst>
            <pc:docMk/>
            <pc:sldMk cId="0" sldId="276"/>
            <ac:picMk id="218" creationId="{00000000-0000-0000-0000-000000000000}"/>
          </ac:picMkLst>
        </pc:picChg>
      </pc:sldChg>
      <pc:sldChg chg="delSp mod">
        <pc:chgData name="Thomas Hodgkiss" userId="1b4251c0-45f4-43f6-87ce-771c3dc3162c" providerId="ADAL" clId="{FCE477B9-DA4F-4490-96EC-966530E1AD65}" dt="2026-04-15T15:29:11.674" v="32" actId="478"/>
        <pc:sldMkLst>
          <pc:docMk/>
          <pc:sldMk cId="0" sldId="277"/>
        </pc:sldMkLst>
        <pc:picChg chg="del">
          <ac:chgData name="Thomas Hodgkiss" userId="1b4251c0-45f4-43f6-87ce-771c3dc3162c" providerId="ADAL" clId="{FCE477B9-DA4F-4490-96EC-966530E1AD65}" dt="2026-04-15T15:29:11.674" v="32" actId="478"/>
          <ac:picMkLst>
            <pc:docMk/>
            <pc:sldMk cId="0" sldId="277"/>
            <ac:picMk id="227" creationId="{00000000-0000-0000-0000-000000000000}"/>
          </ac:picMkLst>
        </pc:picChg>
      </pc:sldChg>
      <pc:sldChg chg="delSp mod">
        <pc:chgData name="Thomas Hodgkiss" userId="1b4251c0-45f4-43f6-87ce-771c3dc3162c" providerId="ADAL" clId="{FCE477B9-DA4F-4490-96EC-966530E1AD65}" dt="2026-04-15T15:29:14.244" v="33" actId="478"/>
        <pc:sldMkLst>
          <pc:docMk/>
          <pc:sldMk cId="0" sldId="278"/>
        </pc:sldMkLst>
        <pc:picChg chg="del">
          <ac:chgData name="Thomas Hodgkiss" userId="1b4251c0-45f4-43f6-87ce-771c3dc3162c" providerId="ADAL" clId="{FCE477B9-DA4F-4490-96EC-966530E1AD65}" dt="2026-04-15T15:29:14.244" v="33" actId="478"/>
          <ac:picMkLst>
            <pc:docMk/>
            <pc:sldMk cId="0" sldId="278"/>
            <ac:picMk id="236" creationId="{00000000-0000-0000-0000-000000000000}"/>
          </ac:picMkLst>
        </pc:picChg>
      </pc:sldChg>
      <pc:sldChg chg="modSp mod">
        <pc:chgData name="Thomas Hodgkiss" userId="1b4251c0-45f4-43f6-87ce-771c3dc3162c" providerId="ADAL" clId="{FCE477B9-DA4F-4490-96EC-966530E1AD65}" dt="2026-04-14T20:07:26.994" v="5" actId="20577"/>
        <pc:sldMkLst>
          <pc:docMk/>
          <pc:sldMk cId="0" sldId="279"/>
        </pc:sldMkLst>
        <pc:spChg chg="mod">
          <ac:chgData name="Thomas Hodgkiss" userId="1b4251c0-45f4-43f6-87ce-771c3dc3162c" providerId="ADAL" clId="{FCE477B9-DA4F-4490-96EC-966530E1AD65}" dt="2026-04-14T20:07:26.994" v="5" actId="20577"/>
          <ac:spMkLst>
            <pc:docMk/>
            <pc:sldMk cId="0" sldId="279"/>
            <ac:spMk id="242" creationId="{00000000-0000-0000-0000-000000000000}"/>
          </ac:spMkLst>
        </pc:spChg>
      </pc:sldChg>
      <pc:sldChg chg="new del">
        <pc:chgData name="Thomas Hodgkiss" userId="1b4251c0-45f4-43f6-87ce-771c3dc3162c" providerId="ADAL" clId="{FCE477B9-DA4F-4490-96EC-966530E1AD65}" dt="2026-04-14T20:11:09.470" v="15" actId="680"/>
        <pc:sldMkLst>
          <pc:docMk/>
          <pc:sldMk cId="3850120811" sldId="283"/>
        </pc:sldMkLst>
      </pc:sldChg>
      <pc:sldMasterChg chg="modSldLayout">
        <pc:chgData name="Thomas Hodgkiss" userId="1b4251c0-45f4-43f6-87ce-771c3dc3162c" providerId="ADAL" clId="{FCE477B9-DA4F-4490-96EC-966530E1AD65}" dt="2026-04-14T20:14:07.159" v="21" actId="1076"/>
        <pc:sldMasterMkLst>
          <pc:docMk/>
          <pc:sldMasterMk cId="574014011" sldId="2147483652"/>
        </pc:sldMasterMkLst>
        <pc:sldLayoutChg chg="addSp delSp modSp mod">
          <pc:chgData name="Thomas Hodgkiss" userId="1b4251c0-45f4-43f6-87ce-771c3dc3162c" providerId="ADAL" clId="{FCE477B9-DA4F-4490-96EC-966530E1AD65}" dt="2026-04-14T20:14:07.159" v="21" actId="1076"/>
          <pc:sldLayoutMkLst>
            <pc:docMk/>
            <pc:sldMasterMk cId="574014011" sldId="2147483652"/>
            <pc:sldLayoutMk cId="1929682366" sldId="2147483653"/>
          </pc:sldLayoutMkLst>
          <pc:spChg chg="mod">
            <ac:chgData name="Thomas Hodgkiss" userId="1b4251c0-45f4-43f6-87ce-771c3dc3162c" providerId="ADAL" clId="{FCE477B9-DA4F-4490-96EC-966530E1AD65}" dt="2026-04-14T20:13:59.030" v="20" actId="1076"/>
            <ac:spMkLst>
              <pc:docMk/>
              <pc:sldMasterMk cId="574014011" sldId="2147483652"/>
              <pc:sldLayoutMk cId="1929682366" sldId="2147483653"/>
              <ac:spMk id="2" creationId="{00000000-0000-0000-0000-000000000000}"/>
            </ac:spMkLst>
          </pc:spChg>
          <pc:spChg chg="del mod">
            <ac:chgData name="Thomas Hodgkiss" userId="1b4251c0-45f4-43f6-87ce-771c3dc3162c" providerId="ADAL" clId="{FCE477B9-DA4F-4490-96EC-966530E1AD65}" dt="2026-04-14T20:10:25.618" v="9" actId="478"/>
            <ac:spMkLst>
              <pc:docMk/>
              <pc:sldMasterMk cId="574014011" sldId="2147483652"/>
              <pc:sldLayoutMk cId="1929682366" sldId="2147483653"/>
              <ac:spMk id="3" creationId="{00000000-0000-0000-0000-000000000000}"/>
            </ac:spMkLst>
          </pc:spChg>
          <pc:spChg chg="add mod">
            <ac:chgData name="Thomas Hodgkiss" userId="1b4251c0-45f4-43f6-87ce-771c3dc3162c" providerId="ADAL" clId="{FCE477B9-DA4F-4490-96EC-966530E1AD65}" dt="2026-04-14T20:10:17.131" v="6"/>
            <ac:spMkLst>
              <pc:docMk/>
              <pc:sldMasterMk cId="574014011" sldId="2147483652"/>
              <pc:sldLayoutMk cId="1929682366" sldId="2147483653"/>
              <ac:spMk id="7" creationId="{385F3AD1-A262-34E6-8FF3-CBB379558B58}"/>
            </ac:spMkLst>
          </pc:spChg>
          <pc:picChg chg="mod">
            <ac:chgData name="Thomas Hodgkiss" userId="1b4251c0-45f4-43f6-87ce-771c3dc3162c" providerId="ADAL" clId="{FCE477B9-DA4F-4490-96EC-966530E1AD65}" dt="2026-04-14T20:14:07.159" v="21" actId="1076"/>
            <ac:picMkLst>
              <pc:docMk/>
              <pc:sldMasterMk cId="574014011" sldId="2147483652"/>
              <pc:sldLayoutMk cId="1929682366" sldId="2147483653"/>
              <ac:picMk id="9" creationId="{385DF8FC-074E-9BA4-7FBB-22C262783591}"/>
            </ac:picMkLst>
          </pc:picChg>
        </pc:sldLayoutChg>
      </pc:sldMasterChg>
    </pc:docChg>
  </pc:docChgLst>
  <pc:docChgLst>
    <pc:chgData name="Rebecca Day" userId="85797cb6-3b7a-4a2a-8bf8-b7ee0f5561e0" providerId="ADAL" clId="{D5C5AE89-D92F-4C99-ABF8-400334CBB2B6}"/>
    <pc:docChg chg="custSel modSld">
      <pc:chgData name="Rebecca Day" userId="85797cb6-3b7a-4a2a-8bf8-b7ee0f5561e0" providerId="ADAL" clId="{D5C5AE89-D92F-4C99-ABF8-400334CBB2B6}" dt="2026-04-15T15:06:56.206" v="36" actId="1076"/>
      <pc:docMkLst>
        <pc:docMk/>
      </pc:docMkLst>
      <pc:sldChg chg="modSp modAnim">
        <pc:chgData name="Rebecca Day" userId="85797cb6-3b7a-4a2a-8bf8-b7ee0f5561e0" providerId="ADAL" clId="{D5C5AE89-D92F-4C99-ABF8-400334CBB2B6}" dt="2026-04-15T15:03:43.224" v="7" actId="20577"/>
        <pc:sldMkLst>
          <pc:docMk/>
          <pc:sldMk cId="0" sldId="258"/>
        </pc:sldMkLst>
        <pc:spChg chg="mod">
          <ac:chgData name="Rebecca Day" userId="85797cb6-3b7a-4a2a-8bf8-b7ee0f5561e0" providerId="ADAL" clId="{D5C5AE89-D92F-4C99-ABF8-400334CBB2B6}" dt="2026-04-15T15:03:43.224" v="7" actId="20577"/>
          <ac:spMkLst>
            <pc:docMk/>
            <pc:sldMk cId="0" sldId="258"/>
            <ac:spMk id="43" creationId="{00000000-0000-0000-0000-000000000000}"/>
          </ac:spMkLst>
        </pc:spChg>
      </pc:sldChg>
      <pc:sldChg chg="modSp mod">
        <pc:chgData name="Rebecca Day" userId="85797cb6-3b7a-4a2a-8bf8-b7ee0f5561e0" providerId="ADAL" clId="{D5C5AE89-D92F-4C99-ABF8-400334CBB2B6}" dt="2026-04-15T08:37:47.815" v="6" actId="404"/>
        <pc:sldMkLst>
          <pc:docMk/>
          <pc:sldMk cId="0" sldId="261"/>
        </pc:sldMkLst>
        <pc:spChg chg="mod">
          <ac:chgData name="Rebecca Day" userId="85797cb6-3b7a-4a2a-8bf8-b7ee0f5561e0" providerId="ADAL" clId="{D5C5AE89-D92F-4C99-ABF8-400334CBB2B6}" dt="2026-04-15T08:37:47.815" v="6" actId="404"/>
          <ac:spMkLst>
            <pc:docMk/>
            <pc:sldMk cId="0" sldId="261"/>
            <ac:spMk id="64" creationId="{00000000-0000-0000-0000-000000000000}"/>
          </ac:spMkLst>
        </pc:spChg>
      </pc:sldChg>
      <pc:sldChg chg="modSp mod">
        <pc:chgData name="Rebecca Day" userId="85797cb6-3b7a-4a2a-8bf8-b7ee0f5561e0" providerId="ADAL" clId="{D5C5AE89-D92F-4C99-ABF8-400334CBB2B6}" dt="2026-04-15T15:06:37.036" v="30" actId="1076"/>
        <pc:sldMkLst>
          <pc:docMk/>
          <pc:sldMk cId="0" sldId="263"/>
        </pc:sldMkLst>
        <pc:picChg chg="mod">
          <ac:chgData name="Rebecca Day" userId="85797cb6-3b7a-4a2a-8bf8-b7ee0f5561e0" providerId="ADAL" clId="{D5C5AE89-D92F-4C99-ABF8-400334CBB2B6}" dt="2026-04-15T15:06:37.036" v="30" actId="1076"/>
          <ac:picMkLst>
            <pc:docMk/>
            <pc:sldMk cId="0" sldId="263"/>
            <ac:picMk id="82" creationId="{00000000-0000-0000-0000-000000000000}"/>
          </ac:picMkLst>
        </pc:picChg>
      </pc:sldChg>
      <pc:sldChg chg="delSp modSp mod">
        <pc:chgData name="Rebecca Day" userId="85797cb6-3b7a-4a2a-8bf8-b7ee0f5561e0" providerId="ADAL" clId="{D5C5AE89-D92F-4C99-ABF8-400334CBB2B6}" dt="2026-04-15T15:06:56.206" v="36" actId="1076"/>
        <pc:sldMkLst>
          <pc:docMk/>
          <pc:sldMk cId="0" sldId="266"/>
        </pc:sldMkLst>
        <pc:picChg chg="mod">
          <ac:chgData name="Rebecca Day" userId="85797cb6-3b7a-4a2a-8bf8-b7ee0f5561e0" providerId="ADAL" clId="{D5C5AE89-D92F-4C99-ABF8-400334CBB2B6}" dt="2026-04-15T15:06:56.206" v="36" actId="1076"/>
          <ac:picMkLst>
            <pc:docMk/>
            <pc:sldMk cId="0" sldId="266"/>
            <ac:picMk id="110" creationId="{00000000-0000-0000-0000-000000000000}"/>
          </ac:picMkLst>
        </pc:picChg>
        <pc:picChg chg="del">
          <ac:chgData name="Rebecca Day" userId="85797cb6-3b7a-4a2a-8bf8-b7ee0f5561e0" providerId="ADAL" clId="{D5C5AE89-D92F-4C99-ABF8-400334CBB2B6}" dt="2026-04-15T15:06:44.769" v="31" actId="478"/>
          <ac:picMkLst>
            <pc:docMk/>
            <pc:sldMk cId="0" sldId="266"/>
            <ac:picMk id="111" creationId="{00000000-0000-0000-0000-000000000000}"/>
          </ac:picMkLst>
        </pc:picChg>
        <pc:picChg chg="mod">
          <ac:chgData name="Rebecca Day" userId="85797cb6-3b7a-4a2a-8bf8-b7ee0f5561e0" providerId="ADAL" clId="{D5C5AE89-D92F-4C99-ABF8-400334CBB2B6}" dt="2026-04-15T15:06:51.845" v="34" actId="1076"/>
          <ac:picMkLst>
            <pc:docMk/>
            <pc:sldMk cId="0" sldId="266"/>
            <ac:picMk id="112" creationId="{00000000-0000-0000-0000-000000000000}"/>
          </ac:picMkLst>
        </pc:picChg>
      </pc:sldChg>
      <pc:sldChg chg="delSp modSp mod">
        <pc:chgData name="Rebecca Day" userId="85797cb6-3b7a-4a2a-8bf8-b7ee0f5561e0" providerId="ADAL" clId="{D5C5AE89-D92F-4C99-ABF8-400334CBB2B6}" dt="2026-04-15T15:04:43.494" v="16" actId="14100"/>
        <pc:sldMkLst>
          <pc:docMk/>
          <pc:sldMk cId="0" sldId="267"/>
        </pc:sldMkLst>
        <pc:picChg chg="mod">
          <ac:chgData name="Rebecca Day" userId="85797cb6-3b7a-4a2a-8bf8-b7ee0f5561e0" providerId="ADAL" clId="{D5C5AE89-D92F-4C99-ABF8-400334CBB2B6}" dt="2026-04-15T15:04:43.494" v="16" actId="14100"/>
          <ac:picMkLst>
            <pc:docMk/>
            <pc:sldMk cId="0" sldId="267"/>
            <ac:picMk id="120" creationId="{00000000-0000-0000-0000-000000000000}"/>
          </ac:picMkLst>
        </pc:picChg>
        <pc:picChg chg="mod">
          <ac:chgData name="Rebecca Day" userId="85797cb6-3b7a-4a2a-8bf8-b7ee0f5561e0" providerId="ADAL" clId="{D5C5AE89-D92F-4C99-ABF8-400334CBB2B6}" dt="2026-04-15T15:04:37.495" v="15" actId="14100"/>
          <ac:picMkLst>
            <pc:docMk/>
            <pc:sldMk cId="0" sldId="267"/>
            <ac:picMk id="121" creationId="{00000000-0000-0000-0000-000000000000}"/>
          </ac:picMkLst>
        </pc:picChg>
        <pc:picChg chg="del">
          <ac:chgData name="Rebecca Day" userId="85797cb6-3b7a-4a2a-8bf8-b7ee0f5561e0" providerId="ADAL" clId="{D5C5AE89-D92F-4C99-ABF8-400334CBB2B6}" dt="2026-04-15T15:04:33.269" v="13" actId="478"/>
          <ac:picMkLst>
            <pc:docMk/>
            <pc:sldMk cId="0" sldId="267"/>
            <ac:picMk id="122" creationId="{00000000-0000-0000-0000-000000000000}"/>
          </ac:picMkLst>
        </pc:picChg>
        <pc:picChg chg="del">
          <ac:chgData name="Rebecca Day" userId="85797cb6-3b7a-4a2a-8bf8-b7ee0f5561e0" providerId="ADAL" clId="{D5C5AE89-D92F-4C99-ABF8-400334CBB2B6}" dt="2026-04-15T15:04:34.696" v="14" actId="478"/>
          <ac:picMkLst>
            <pc:docMk/>
            <pc:sldMk cId="0" sldId="267"/>
            <ac:picMk id="123" creationId="{00000000-0000-0000-0000-000000000000}"/>
          </ac:picMkLst>
        </pc:picChg>
      </pc:sldChg>
      <pc:sldChg chg="delSp modSp mod">
        <pc:chgData name="Rebecca Day" userId="85797cb6-3b7a-4a2a-8bf8-b7ee0f5561e0" providerId="ADAL" clId="{D5C5AE89-D92F-4C99-ABF8-400334CBB2B6}" dt="2026-04-15T15:04:28.827" v="12" actId="14100"/>
        <pc:sldMkLst>
          <pc:docMk/>
          <pc:sldMk cId="0" sldId="268"/>
        </pc:sldMkLst>
        <pc:picChg chg="mod">
          <ac:chgData name="Rebecca Day" userId="85797cb6-3b7a-4a2a-8bf8-b7ee0f5561e0" providerId="ADAL" clId="{D5C5AE89-D92F-4C99-ABF8-400334CBB2B6}" dt="2026-04-15T15:04:28.827" v="12" actId="14100"/>
          <ac:picMkLst>
            <pc:docMk/>
            <pc:sldMk cId="0" sldId="268"/>
            <ac:picMk id="131" creationId="{00000000-0000-0000-0000-000000000000}"/>
          </ac:picMkLst>
        </pc:picChg>
        <pc:picChg chg="del">
          <ac:chgData name="Rebecca Day" userId="85797cb6-3b7a-4a2a-8bf8-b7ee0f5561e0" providerId="ADAL" clId="{D5C5AE89-D92F-4C99-ABF8-400334CBB2B6}" dt="2026-04-15T15:04:18.334" v="8" actId="478"/>
          <ac:picMkLst>
            <pc:docMk/>
            <pc:sldMk cId="0" sldId="268"/>
            <ac:picMk id="132" creationId="{00000000-0000-0000-0000-000000000000}"/>
          </ac:picMkLst>
        </pc:picChg>
        <pc:picChg chg="del">
          <ac:chgData name="Rebecca Day" userId="85797cb6-3b7a-4a2a-8bf8-b7ee0f5561e0" providerId="ADAL" clId="{D5C5AE89-D92F-4C99-ABF8-400334CBB2B6}" dt="2026-04-15T15:04:19.566" v="9" actId="478"/>
          <ac:picMkLst>
            <pc:docMk/>
            <pc:sldMk cId="0" sldId="268"/>
            <ac:picMk id="133" creationId="{00000000-0000-0000-0000-000000000000}"/>
          </ac:picMkLst>
        </pc:picChg>
      </pc:sldChg>
      <pc:sldChg chg="delSp mod">
        <pc:chgData name="Rebecca Day" userId="85797cb6-3b7a-4a2a-8bf8-b7ee0f5561e0" providerId="ADAL" clId="{D5C5AE89-D92F-4C99-ABF8-400334CBB2B6}" dt="2026-04-15T15:05:02.557" v="18" actId="478"/>
        <pc:sldMkLst>
          <pc:docMk/>
          <pc:sldMk cId="0" sldId="271"/>
        </pc:sldMkLst>
        <pc:picChg chg="del">
          <ac:chgData name="Rebecca Day" userId="85797cb6-3b7a-4a2a-8bf8-b7ee0f5561e0" providerId="ADAL" clId="{D5C5AE89-D92F-4C99-ABF8-400334CBB2B6}" dt="2026-04-15T15:05:02.557" v="18" actId="478"/>
          <ac:picMkLst>
            <pc:docMk/>
            <pc:sldMk cId="0" sldId="271"/>
            <ac:picMk id="156" creationId="{00000000-0000-0000-0000-000000000000}"/>
          </ac:picMkLst>
        </pc:picChg>
        <pc:picChg chg="del">
          <ac:chgData name="Rebecca Day" userId="85797cb6-3b7a-4a2a-8bf8-b7ee0f5561e0" providerId="ADAL" clId="{D5C5AE89-D92F-4C99-ABF8-400334CBB2B6}" dt="2026-04-15T15:04:58.700" v="17" actId="478"/>
          <ac:picMkLst>
            <pc:docMk/>
            <pc:sldMk cId="0" sldId="271"/>
            <ac:picMk id="157" creationId="{00000000-0000-0000-0000-000000000000}"/>
          </ac:picMkLst>
        </pc:picChg>
      </pc:sldChg>
      <pc:sldChg chg="delSp modSp mod">
        <pc:chgData name="Rebecca Day" userId="85797cb6-3b7a-4a2a-8bf8-b7ee0f5561e0" providerId="ADAL" clId="{D5C5AE89-D92F-4C99-ABF8-400334CBB2B6}" dt="2026-04-15T15:05:14.192" v="20" actId="14100"/>
        <pc:sldMkLst>
          <pc:docMk/>
          <pc:sldMk cId="0" sldId="273"/>
        </pc:sldMkLst>
        <pc:picChg chg="mod">
          <ac:chgData name="Rebecca Day" userId="85797cb6-3b7a-4a2a-8bf8-b7ee0f5561e0" providerId="ADAL" clId="{D5C5AE89-D92F-4C99-ABF8-400334CBB2B6}" dt="2026-04-15T15:05:14.192" v="20" actId="14100"/>
          <ac:picMkLst>
            <pc:docMk/>
            <pc:sldMk cId="0" sldId="273"/>
            <ac:picMk id="183" creationId="{00000000-0000-0000-0000-000000000000}"/>
          </ac:picMkLst>
        </pc:picChg>
        <pc:picChg chg="del">
          <ac:chgData name="Rebecca Day" userId="85797cb6-3b7a-4a2a-8bf8-b7ee0f5561e0" providerId="ADAL" clId="{D5C5AE89-D92F-4C99-ABF8-400334CBB2B6}" dt="2026-04-15T15:05:10.632" v="19" actId="478"/>
          <ac:picMkLst>
            <pc:docMk/>
            <pc:sldMk cId="0" sldId="273"/>
            <ac:picMk id="184" creationId="{00000000-0000-0000-0000-000000000000}"/>
          </ac:picMkLst>
        </pc:picChg>
      </pc:sldChg>
      <pc:sldChg chg="delSp modSp mod">
        <pc:chgData name="Rebecca Day" userId="85797cb6-3b7a-4a2a-8bf8-b7ee0f5561e0" providerId="ADAL" clId="{D5C5AE89-D92F-4C99-ABF8-400334CBB2B6}" dt="2026-04-15T15:05:28.478" v="23" actId="1076"/>
        <pc:sldMkLst>
          <pc:docMk/>
          <pc:sldMk cId="0" sldId="276"/>
        </pc:sldMkLst>
        <pc:picChg chg="mod">
          <ac:chgData name="Rebecca Day" userId="85797cb6-3b7a-4a2a-8bf8-b7ee0f5561e0" providerId="ADAL" clId="{D5C5AE89-D92F-4C99-ABF8-400334CBB2B6}" dt="2026-04-15T15:05:28.478" v="23" actId="1076"/>
          <ac:picMkLst>
            <pc:docMk/>
            <pc:sldMk cId="0" sldId="276"/>
            <ac:picMk id="217" creationId="{00000000-0000-0000-0000-000000000000}"/>
          </ac:picMkLst>
        </pc:picChg>
        <pc:picChg chg="del">
          <ac:chgData name="Rebecca Day" userId="85797cb6-3b7a-4a2a-8bf8-b7ee0f5561e0" providerId="ADAL" clId="{D5C5AE89-D92F-4C99-ABF8-400334CBB2B6}" dt="2026-04-15T15:05:23.819" v="21" actId="478"/>
          <ac:picMkLst>
            <pc:docMk/>
            <pc:sldMk cId="0" sldId="276"/>
            <ac:picMk id="218" creationId="{00000000-0000-0000-0000-000000000000}"/>
          </ac:picMkLst>
        </pc:picChg>
      </pc:sldChg>
      <pc:sldChg chg="delSp modSp mod">
        <pc:chgData name="Rebecca Day" userId="85797cb6-3b7a-4a2a-8bf8-b7ee0f5561e0" providerId="ADAL" clId="{D5C5AE89-D92F-4C99-ABF8-400334CBB2B6}" dt="2026-04-15T15:05:45.357" v="26" actId="1076"/>
        <pc:sldMkLst>
          <pc:docMk/>
          <pc:sldMk cId="0" sldId="277"/>
        </pc:sldMkLst>
        <pc:picChg chg="mod">
          <ac:chgData name="Rebecca Day" userId="85797cb6-3b7a-4a2a-8bf8-b7ee0f5561e0" providerId="ADAL" clId="{D5C5AE89-D92F-4C99-ABF8-400334CBB2B6}" dt="2026-04-15T15:05:45.357" v="26" actId="1076"/>
          <ac:picMkLst>
            <pc:docMk/>
            <pc:sldMk cId="0" sldId="277"/>
            <ac:picMk id="226" creationId="{00000000-0000-0000-0000-000000000000}"/>
          </ac:picMkLst>
        </pc:picChg>
        <pc:picChg chg="del">
          <ac:chgData name="Rebecca Day" userId="85797cb6-3b7a-4a2a-8bf8-b7ee0f5561e0" providerId="ADAL" clId="{D5C5AE89-D92F-4C99-ABF8-400334CBB2B6}" dt="2026-04-15T15:05:42.049" v="24" actId="478"/>
          <ac:picMkLst>
            <pc:docMk/>
            <pc:sldMk cId="0" sldId="277"/>
            <ac:picMk id="227" creationId="{00000000-0000-0000-0000-000000000000}"/>
          </ac:picMkLst>
        </pc:picChg>
      </pc:sldChg>
      <pc:sldChg chg="delSp modSp mod">
        <pc:chgData name="Rebecca Day" userId="85797cb6-3b7a-4a2a-8bf8-b7ee0f5561e0" providerId="ADAL" clId="{D5C5AE89-D92F-4C99-ABF8-400334CBB2B6}" dt="2026-04-15T15:05:51.978" v="29" actId="14100"/>
        <pc:sldMkLst>
          <pc:docMk/>
          <pc:sldMk cId="0" sldId="278"/>
        </pc:sldMkLst>
        <pc:picChg chg="mod">
          <ac:chgData name="Rebecca Day" userId="85797cb6-3b7a-4a2a-8bf8-b7ee0f5561e0" providerId="ADAL" clId="{D5C5AE89-D92F-4C99-ABF8-400334CBB2B6}" dt="2026-04-15T15:05:51.978" v="29" actId="14100"/>
          <ac:picMkLst>
            <pc:docMk/>
            <pc:sldMk cId="0" sldId="278"/>
            <ac:picMk id="235" creationId="{00000000-0000-0000-0000-000000000000}"/>
          </ac:picMkLst>
        </pc:picChg>
        <pc:picChg chg="del">
          <ac:chgData name="Rebecca Day" userId="85797cb6-3b7a-4a2a-8bf8-b7ee0f5561e0" providerId="ADAL" clId="{D5C5AE89-D92F-4C99-ABF8-400334CBB2B6}" dt="2026-04-15T15:05:47.484" v="27" actId="478"/>
          <ac:picMkLst>
            <pc:docMk/>
            <pc:sldMk cId="0" sldId="278"/>
            <ac:picMk id="23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r>
              <a:rPr lang="en-GB"/>
              <a:t>Question styles include: </a:t>
            </a:r>
            <a:endParaRPr/>
          </a:p>
          <a:p>
            <a:pPr marL="457200" lvl="0" indent="-298450" algn="l" rtl="0">
              <a:lnSpc>
                <a:spcPct val="100000"/>
              </a:lnSpc>
              <a:spcBef>
                <a:spcPts val="0"/>
              </a:spcBef>
              <a:spcAft>
                <a:spcPts val="0"/>
              </a:spcAft>
              <a:buSzPts val="1100"/>
              <a:buFont typeface="Arial"/>
              <a:buChar char="-"/>
            </a:pPr>
            <a:r>
              <a:rPr lang="en-GB"/>
              <a:t>Multiple choice questions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a:t>
            </a:r>
            <a:endParaRPr/>
          </a:p>
          <a:p>
            <a:pPr marL="457200" lvl="0" indent="-298450" algn="l" rtl="0">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Reading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marL="158750" lvl="0" indent="0" algn="l" rtl="0">
              <a:lnSpc>
                <a:spcPct val="100000"/>
              </a:lnSpc>
              <a:spcBef>
                <a:spcPts val="0"/>
              </a:spcBef>
              <a:spcAft>
                <a:spcPts val="0"/>
              </a:spcAft>
              <a:buSzPts val="1100"/>
              <a:buNone/>
            </a:pPr>
            <a:r>
              <a:rPr lang="en-GB"/>
              <a:t>Answers should always be given in their simplest form unless stated otherwise.</a:t>
            </a:r>
            <a:endParaRPr/>
          </a:p>
          <a:p>
            <a:pPr marL="158750" lvl="0" indent="0" algn="l" rtl="0">
              <a:lnSpc>
                <a:spcPct val="100000"/>
              </a:lnSpc>
              <a:spcBef>
                <a:spcPts val="0"/>
              </a:spcBef>
              <a:spcAft>
                <a:spcPts val="0"/>
              </a:spcAft>
              <a:buSzPts val="1100"/>
              <a:buNone/>
            </a:pPr>
            <a:r>
              <a:rPr lang="en-GB"/>
              <a:t>Note that for question 26, equivalent fractions or the exact decimal are accepted.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Arithmetic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rgbClr val="595959"/>
              </a:buClr>
              <a:buSzPts val="1800"/>
              <a:buNone/>
            </a:pPr>
            <a:r>
              <a:rPr lang="en-GB" sz="1100" b="0" i="1" u="none" strike="noStrike" cap="none" dirty="0">
                <a:solidFill>
                  <a:srgbClr val="000000"/>
                </a:solidFill>
                <a:latin typeface="Arial"/>
                <a:ea typeface="Arial"/>
                <a:cs typeface="Arial"/>
                <a:sym typeface="Arial"/>
              </a:rPr>
              <a:t>The key stage 2 tests will be taken on set dates unless your child is absent, in which case they may be able to take them up </a:t>
            </a:r>
          </a:p>
          <a:p>
            <a:pPr marL="114300" marR="0" lvl="0" indent="0" algn="l" rtl="0">
              <a:lnSpc>
                <a:spcPct val="115000"/>
              </a:lnSpc>
              <a:spcBef>
                <a:spcPts val="0"/>
              </a:spcBef>
              <a:spcAft>
                <a:spcPts val="0"/>
              </a:spcAft>
              <a:buClr>
                <a:srgbClr val="595959"/>
              </a:buClr>
              <a:buSzPts val="1800"/>
              <a:buNone/>
            </a:pPr>
            <a:r>
              <a:rPr lang="en-GB" sz="1100" b="0" i="1" u="none" strike="noStrike" cap="none" dirty="0">
                <a:solidFill>
                  <a:srgbClr val="000000"/>
                </a:solidFill>
                <a:latin typeface="Arial"/>
                <a:ea typeface="Arial"/>
                <a:cs typeface="Arial"/>
                <a:sym typeface="Arial"/>
              </a:rPr>
              <a:t>to 5 school days afterwards.</a:t>
            </a:r>
            <a:endParaRPr lang="en-GB" sz="12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marL="158750" lvl="0" indent="0" algn="l" rtl="0">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There is no separate test that would indicate a pupil is working above the national standard.</a:t>
            </a:r>
            <a:endParaRPr/>
          </a:p>
          <a:p>
            <a:pPr marL="158750" lvl="0" indent="0" algn="l" rtl="0">
              <a:lnSpc>
                <a:spcPct val="100000"/>
              </a:lnSpc>
              <a:spcBef>
                <a:spcPts val="0"/>
              </a:spcBef>
              <a:spcAft>
                <a:spcPts val="0"/>
              </a:spcAft>
              <a:buSzPts val="1100"/>
              <a:buNone/>
            </a:pPr>
            <a:r>
              <a:rPr lang="en-GB"/>
              <a:t>A scaled score of less than 99 would indicate a pupil is working below the national standard. </a:t>
            </a:r>
            <a:endParaRPr/>
          </a:p>
          <a:p>
            <a:pPr marL="158750" lvl="0" indent="0" algn="l" rtl="0">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The question types include:</a:t>
            </a:r>
            <a:endParaRPr/>
          </a:p>
          <a:p>
            <a:pPr marL="457200" lvl="0" indent="-298450" algn="l" rtl="0">
              <a:lnSpc>
                <a:spcPct val="100000"/>
              </a:lnSpc>
              <a:spcBef>
                <a:spcPts val="0"/>
              </a:spcBef>
              <a:spcAft>
                <a:spcPts val="0"/>
              </a:spcAft>
              <a:buSzPts val="1100"/>
              <a:buFont typeface="Arial"/>
              <a:buChar char="-"/>
            </a:pPr>
            <a:r>
              <a:rPr lang="en-GB"/>
              <a:t>Circling</a:t>
            </a:r>
            <a:endParaRPr/>
          </a:p>
          <a:p>
            <a:pPr marL="457200" lvl="0" indent="-298450" algn="l" rtl="0">
              <a:lnSpc>
                <a:spcPct val="100000"/>
              </a:lnSpc>
              <a:spcBef>
                <a:spcPts val="0"/>
              </a:spcBef>
              <a:spcAft>
                <a:spcPts val="0"/>
              </a:spcAft>
              <a:buSzPts val="1100"/>
              <a:buFont typeface="Arial"/>
              <a:buChar char="-"/>
            </a:pPr>
            <a:r>
              <a:rPr lang="en-GB"/>
              <a:t>Drawing lines to connect</a:t>
            </a:r>
            <a:endParaRPr/>
          </a:p>
          <a:p>
            <a:pPr marL="457200" lvl="0" indent="-298450" algn="l" rtl="0">
              <a:lnSpc>
                <a:spcPct val="100000"/>
              </a:lnSpc>
              <a:spcBef>
                <a:spcPts val="0"/>
              </a:spcBef>
              <a:spcAft>
                <a:spcPts val="0"/>
              </a:spcAft>
              <a:buSzPts val="1100"/>
              <a:buFont typeface="Arial"/>
              <a:buChar char="-"/>
            </a:pPr>
            <a:r>
              <a:rPr lang="en-GB"/>
              <a:t>Multiple choice questions (including ticking tables)</a:t>
            </a:r>
            <a:endParaRPr/>
          </a:p>
          <a:p>
            <a:pPr marL="457200" lvl="0" indent="-298450" algn="l" rtl="0">
              <a:lnSpc>
                <a:spcPct val="100000"/>
              </a:lnSpc>
              <a:spcBef>
                <a:spcPts val="0"/>
              </a:spcBef>
              <a:spcAft>
                <a:spcPts val="0"/>
              </a:spcAft>
              <a:buSzPts val="1100"/>
              <a:buFont typeface="Arial"/>
              <a:buChar char="-"/>
            </a:pPr>
            <a:r>
              <a:rPr lang="en-GB"/>
              <a:t>One-word answers</a:t>
            </a:r>
            <a:endParaRPr/>
          </a:p>
          <a:p>
            <a:pPr marL="457200" lvl="0" indent="-298450" algn="l" rtl="0">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GPS SATs paper. </a:t>
            </a:r>
            <a:br>
              <a:rPr lang="en-GB"/>
            </a:br>
            <a:r>
              <a:rPr lang="en-GB"/>
              <a:t>For question 43 the answer scheme details 2 correct answers and answers that should not be accepted (e.g. misspellings of verb forms or errors in punctuation or capitalisation.)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Questions are from the 2025 Spelling SATs paper.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5303"/>
            <a:ext cx="7772400" cy="1102519"/>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8" name="Rectangle 7">
            <a:extLst>
              <a:ext uri="{FF2B5EF4-FFF2-40B4-BE49-F238E27FC236}">
                <a16:creationId xmlns:a16="http://schemas.microsoft.com/office/drawing/2014/main" id="{E496CA40-5E1E-437C-C28C-9050F33BAE6F}"/>
              </a:ext>
            </a:extLst>
          </p:cNvPr>
          <p:cNvSpPr/>
          <p:nvPr/>
        </p:nvSpPr>
        <p:spPr>
          <a:xfrm>
            <a:off x="0" y="4869180"/>
            <a:ext cx="9144000" cy="274320"/>
          </a:xfrm>
          <a:prstGeom prst="rect">
            <a:avLst/>
          </a:prstGeom>
          <a:solidFill>
            <a:srgbClr val="B4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pic>
        <p:nvPicPr>
          <p:cNvPr id="9" name="Picture 8" descr="school logo.jpg">
            <a:extLst>
              <a:ext uri="{FF2B5EF4-FFF2-40B4-BE49-F238E27FC236}">
                <a16:creationId xmlns:a16="http://schemas.microsoft.com/office/drawing/2014/main" id="{385DF8FC-074E-9BA4-7FBB-22C262783591}"/>
              </a:ext>
            </a:extLst>
          </p:cNvPr>
          <p:cNvPicPr>
            <a:picLocks noChangeAspect="1"/>
          </p:cNvPicPr>
          <p:nvPr/>
        </p:nvPicPr>
        <p:blipFill>
          <a:blip r:embed="rId2"/>
          <a:stretch>
            <a:fillRect/>
          </a:stretch>
        </p:blipFill>
        <p:spPr>
          <a:xfrm>
            <a:off x="2875904" y="489117"/>
            <a:ext cx="3239792" cy="1975228"/>
          </a:xfrm>
          <a:prstGeom prst="rect">
            <a:avLst/>
          </a:prstGeom>
        </p:spPr>
      </p:pic>
      <p:sp>
        <p:nvSpPr>
          <p:cNvPr id="7" name="Rectangle 6">
            <a:extLst>
              <a:ext uri="{FF2B5EF4-FFF2-40B4-BE49-F238E27FC236}">
                <a16:creationId xmlns:a16="http://schemas.microsoft.com/office/drawing/2014/main" id="{385F3AD1-A262-34E6-8FF3-CBB379558B58}"/>
              </a:ext>
            </a:extLst>
          </p:cNvPr>
          <p:cNvSpPr/>
          <p:nvPr userDrawn="1"/>
        </p:nvSpPr>
        <p:spPr>
          <a:xfrm>
            <a:off x="0" y="0"/>
            <a:ext cx="9144000" cy="274320"/>
          </a:xfrm>
          <a:prstGeom prst="rect">
            <a:avLst/>
          </a:prstGeom>
          <a:solidFill>
            <a:srgbClr val="B4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Tree>
    <p:extLst>
      <p:ext uri="{BB962C8B-B14F-4D97-AF65-F5344CB8AC3E}">
        <p14:creationId xmlns:p14="http://schemas.microsoft.com/office/powerpoint/2010/main" val="19296823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245815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434144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6529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6" name="Google Shape;1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981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613168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814997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8939960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031080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767828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492371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284954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397702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BCAD085-E8A6-8845-BD4E-CB4CCA059FC4}" type="datetimeFigureOut">
              <a:rPr lang="en-US" smtClean="0"/>
              <a:t>4/15/2026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pic>
        <p:nvPicPr>
          <p:cNvPr id="8" name="Picture 7" descr="school logo.jpg">
            <a:extLst>
              <a:ext uri="{FF2B5EF4-FFF2-40B4-BE49-F238E27FC236}">
                <a16:creationId xmlns:a16="http://schemas.microsoft.com/office/drawing/2014/main" id="{69D9FBE8-9378-DFF9-09C7-1ECB03ACB7FA}"/>
              </a:ext>
            </a:extLst>
          </p:cNvPr>
          <p:cNvPicPr>
            <a:picLocks noChangeAspect="1"/>
          </p:cNvPicPr>
          <p:nvPr/>
        </p:nvPicPr>
        <p:blipFill>
          <a:blip r:embed="rId15"/>
          <a:stretch>
            <a:fillRect/>
          </a:stretch>
        </p:blipFill>
        <p:spPr>
          <a:xfrm>
            <a:off x="7494211" y="3849371"/>
            <a:ext cx="1570633" cy="957580"/>
          </a:xfrm>
          <a:prstGeom prst="rect">
            <a:avLst/>
          </a:prstGeom>
        </p:spPr>
      </p:pic>
      <p:sp>
        <p:nvSpPr>
          <p:cNvPr id="9" name="Rectangle 8">
            <a:extLst>
              <a:ext uri="{FF2B5EF4-FFF2-40B4-BE49-F238E27FC236}">
                <a16:creationId xmlns:a16="http://schemas.microsoft.com/office/drawing/2014/main" id="{52B61517-3CC1-0AF3-53D4-660A30FBB055}"/>
              </a:ext>
            </a:extLst>
          </p:cNvPr>
          <p:cNvSpPr/>
          <p:nvPr/>
        </p:nvSpPr>
        <p:spPr>
          <a:xfrm>
            <a:off x="0" y="4869180"/>
            <a:ext cx="9144000" cy="274320"/>
          </a:xfrm>
          <a:prstGeom prst="rect">
            <a:avLst/>
          </a:prstGeom>
          <a:solidFill>
            <a:srgbClr val="B4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Tree>
    <p:extLst>
      <p:ext uri="{BB962C8B-B14F-4D97-AF65-F5344CB8AC3E}">
        <p14:creationId xmlns:p14="http://schemas.microsoft.com/office/powerpoint/2010/main" val="57401401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
        <p:cNvGrpSpPr/>
        <p:nvPr/>
      </p:nvGrpSpPr>
      <p:grpSpPr>
        <a:xfrm>
          <a:off x="0" y="0"/>
          <a:ext cx="0" cy="0"/>
          <a:chOff x="0" y="0"/>
          <a:chExt cx="0" cy="0"/>
        </a:xfrm>
      </p:grpSpPr>
      <p:sp>
        <p:nvSpPr>
          <p:cNvPr id="4" name="TextBox 3">
            <a:extLst>
              <a:ext uri="{FF2B5EF4-FFF2-40B4-BE49-F238E27FC236}">
                <a16:creationId xmlns:a16="http://schemas.microsoft.com/office/drawing/2014/main" id="{EED812C2-263C-4EAE-8F01-E4DE250EC159}"/>
              </a:ext>
            </a:extLst>
          </p:cNvPr>
          <p:cNvSpPr txBox="1"/>
          <p:nvPr/>
        </p:nvSpPr>
        <p:spPr>
          <a:xfrm>
            <a:off x="1371600" y="1118062"/>
            <a:ext cx="6400800" cy="1371600"/>
          </a:xfrm>
          <a:prstGeom prst="rect">
            <a:avLst/>
          </a:prstGeom>
          <a:noFill/>
        </p:spPr>
        <p:txBody>
          <a:bodyPr wrap="none">
            <a:spAutoFit/>
          </a:bodyPr>
          <a:lstStyle/>
          <a:p>
            <a:pPr algn="ctr">
              <a:defRPr sz="3600" b="1">
                <a:solidFill>
                  <a:srgbClr val="3C3C3C"/>
                </a:solidFill>
              </a:defRPr>
            </a:pPr>
            <a:r>
              <a:rPr dirty="0"/>
              <a:t>Year 6 SATs Information for Parents</a:t>
            </a:r>
          </a:p>
          <a:p>
            <a:pPr algn="ctr">
              <a:defRPr sz="1800">
                <a:solidFill>
                  <a:srgbClr val="3C3C3C"/>
                </a:solidFill>
              </a:defRPr>
            </a:pPr>
            <a:r>
              <a:rPr dirty="0"/>
              <a:t>Supporting your child through the end of Key Stage 2</a:t>
            </a:r>
          </a:p>
        </p:txBody>
      </p:sp>
      <p:sp>
        <p:nvSpPr>
          <p:cNvPr id="5" name="Rectangle 4">
            <a:extLst>
              <a:ext uri="{FF2B5EF4-FFF2-40B4-BE49-F238E27FC236}">
                <a16:creationId xmlns:a16="http://schemas.microsoft.com/office/drawing/2014/main" id="{4F3DECA0-201C-FC02-53B8-3D88687C5FA9}"/>
              </a:ext>
            </a:extLst>
          </p:cNvPr>
          <p:cNvSpPr/>
          <p:nvPr/>
        </p:nvSpPr>
        <p:spPr>
          <a:xfrm>
            <a:off x="0" y="0"/>
            <a:ext cx="9144000" cy="274320"/>
          </a:xfrm>
          <a:prstGeom prst="rect">
            <a:avLst/>
          </a:prstGeom>
          <a:solidFill>
            <a:srgbClr val="B4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05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08" name="Google Shape;108;p11"/>
          <p:cNvSpPr txBox="1">
            <a:spLocks noGrp="1"/>
          </p:cNvSpPr>
          <p:nvPr>
            <p:ph type="body" idx="1"/>
          </p:nvPr>
        </p:nvSpPr>
        <p:spPr>
          <a:xfrm>
            <a:off x="311699" y="739302"/>
            <a:ext cx="8520601" cy="66295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reading SATs paper requires a range of answer styles.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a:t>
            </a:r>
            <a:endParaRPr/>
          </a:p>
        </p:txBody>
      </p:sp>
      <p:sp>
        <p:nvSpPr>
          <p:cNvPr id="109" name="Google Shape;109;p1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pic>
        <p:nvPicPr>
          <p:cNvPr id="110" name="Google Shape;110;p11"/>
          <p:cNvPicPr preferRelativeResize="0"/>
          <p:nvPr/>
        </p:nvPicPr>
        <p:blipFill>
          <a:blip r:embed="rId3">
            <a:alphaModFix/>
          </a:blip>
          <a:stretch>
            <a:fillRect/>
          </a:stretch>
        </p:blipFill>
        <p:spPr>
          <a:xfrm>
            <a:off x="1049292" y="1766568"/>
            <a:ext cx="2853842" cy="2373632"/>
          </a:xfrm>
          <a:prstGeom prst="rect">
            <a:avLst/>
          </a:prstGeom>
          <a:noFill/>
          <a:ln>
            <a:noFill/>
          </a:ln>
        </p:spPr>
      </p:pic>
      <p:pic>
        <p:nvPicPr>
          <p:cNvPr id="112" name="Google Shape;112;p11"/>
          <p:cNvPicPr preferRelativeResize="0"/>
          <p:nvPr/>
        </p:nvPicPr>
        <p:blipFill>
          <a:blip r:embed="rId4">
            <a:alphaModFix/>
          </a:blip>
          <a:stretch>
            <a:fillRect/>
          </a:stretch>
        </p:blipFill>
        <p:spPr>
          <a:xfrm>
            <a:off x="4017370" y="1275896"/>
            <a:ext cx="4618630" cy="24653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18" name="Google Shape;118;p12"/>
          <p:cNvSpPr txBox="1">
            <a:spLocks noGrp="1"/>
          </p:cNvSpPr>
          <p:nvPr>
            <p:ph type="body" idx="1"/>
          </p:nvPr>
        </p:nvSpPr>
        <p:spPr>
          <a:xfrm>
            <a:off x="311699" y="739301"/>
            <a:ext cx="4230683" cy="49823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19" name="Google Shape;119;p1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pic>
        <p:nvPicPr>
          <p:cNvPr id="120" name="Google Shape;120;p12"/>
          <p:cNvPicPr preferRelativeResize="0"/>
          <p:nvPr/>
        </p:nvPicPr>
        <p:blipFill>
          <a:blip r:embed="rId3">
            <a:alphaModFix/>
          </a:blip>
          <a:stretch>
            <a:fillRect/>
          </a:stretch>
        </p:blipFill>
        <p:spPr>
          <a:xfrm>
            <a:off x="4275667" y="207261"/>
            <a:ext cx="4664307" cy="1994071"/>
          </a:xfrm>
          <a:prstGeom prst="rect">
            <a:avLst/>
          </a:prstGeom>
          <a:noFill/>
          <a:ln>
            <a:noFill/>
          </a:ln>
        </p:spPr>
      </p:pic>
      <p:pic>
        <p:nvPicPr>
          <p:cNvPr id="121" name="Google Shape;121;p12"/>
          <p:cNvPicPr preferRelativeResize="0"/>
          <p:nvPr/>
        </p:nvPicPr>
        <p:blipFill>
          <a:blip r:embed="rId4">
            <a:alphaModFix/>
          </a:blip>
          <a:stretch>
            <a:fillRect/>
          </a:stretch>
        </p:blipFill>
        <p:spPr>
          <a:xfrm>
            <a:off x="311700" y="1115775"/>
            <a:ext cx="3825798" cy="2509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129" name="Google Shape;129;p13"/>
          <p:cNvSpPr txBox="1">
            <a:spLocks noGrp="1"/>
          </p:cNvSpPr>
          <p:nvPr>
            <p:ph type="body" idx="1"/>
          </p:nvPr>
        </p:nvSpPr>
        <p:spPr>
          <a:xfrm>
            <a:off x="311699" y="739302"/>
            <a:ext cx="8520601" cy="698729"/>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a:p>
            <a:pPr marL="114300" lvl="0" indent="0" algn="l" rtl="0">
              <a:lnSpc>
                <a:spcPct val="115000"/>
              </a:lnSpc>
              <a:spcBef>
                <a:spcPts val="0"/>
              </a:spcBef>
              <a:spcAft>
                <a:spcPts val="0"/>
              </a:spcAft>
              <a:buSzPts val="1800"/>
              <a:buNone/>
            </a:pPr>
            <a:r>
              <a:rPr lang="en-GB"/>
              <a:t>3 mark question</a:t>
            </a:r>
            <a:endParaRPr/>
          </a:p>
        </p:txBody>
      </p:sp>
      <p:sp>
        <p:nvSpPr>
          <p:cNvPr id="130" name="Google Shape;130;p1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pic>
        <p:nvPicPr>
          <p:cNvPr id="131" name="Google Shape;131;p13"/>
          <p:cNvPicPr preferRelativeResize="0"/>
          <p:nvPr/>
        </p:nvPicPr>
        <p:blipFill>
          <a:blip r:embed="rId3">
            <a:alphaModFix/>
          </a:blip>
          <a:stretch>
            <a:fillRect/>
          </a:stretch>
        </p:blipFill>
        <p:spPr>
          <a:xfrm>
            <a:off x="2579955" y="355010"/>
            <a:ext cx="5506973" cy="39381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Wednesday 13</a:t>
            </a:r>
            <a:r>
              <a:rPr lang="en-GB" baseline="30000"/>
              <a:t>th</a:t>
            </a:r>
            <a:r>
              <a:rPr lang="en-GB"/>
              <a:t> May and Thursday 14</a:t>
            </a:r>
            <a:r>
              <a:rPr lang="en-GB" baseline="30000"/>
              <a:t>th</a:t>
            </a:r>
            <a:r>
              <a:rPr lang="en-GB"/>
              <a:t> May</a:t>
            </a:r>
            <a:endParaRPr/>
          </a:p>
        </p:txBody>
      </p:sp>
      <p:sp>
        <p:nvSpPr>
          <p:cNvPr id="146" name="Google Shape;146;p15"/>
          <p:cNvSpPr txBox="1">
            <a:spLocks noGrp="1"/>
          </p:cNvSpPr>
          <p:nvPr>
            <p:ph type="body" idx="1"/>
          </p:nvPr>
        </p:nvSpPr>
        <p:spPr>
          <a:xfrm>
            <a:off x="311700" y="739302"/>
            <a:ext cx="8520600" cy="332469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assessments consist of three tests.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Arithmetic (30 minutes) – Wednesday 13</a:t>
            </a:r>
            <a:r>
              <a:rPr lang="en-GB" baseline="30000"/>
              <a:t>th</a:t>
            </a:r>
            <a:r>
              <a:rPr lang="en-GB"/>
              <a:t> May</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Reasoning (40 minutes) – Wednesday 13</a:t>
            </a:r>
            <a:r>
              <a:rPr lang="en-GB" baseline="30000"/>
              <a:t>th</a:t>
            </a:r>
            <a:r>
              <a:rPr lang="en-GB"/>
              <a:t> May</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3: Reasoning (40 minutes) – Thursday 14</a:t>
            </a:r>
            <a:r>
              <a:rPr lang="en-GB" baseline="30000"/>
              <a:t>th</a:t>
            </a:r>
            <a:r>
              <a:rPr lang="en-GB"/>
              <a:t> May</a:t>
            </a:r>
            <a:endParaRPr/>
          </a:p>
        </p:txBody>
      </p:sp>
      <p:sp>
        <p:nvSpPr>
          <p:cNvPr id="147" name="Google Shape;147;p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53" name="Google Shape;153;p16"/>
          <p:cNvSpPr txBox="1">
            <a:spLocks noGrp="1"/>
          </p:cNvSpPr>
          <p:nvPr>
            <p:ph type="body" idx="1"/>
          </p:nvPr>
        </p:nvSpPr>
        <p:spPr>
          <a:xfrm>
            <a:off x="311700" y="739303"/>
            <a:ext cx="8520600" cy="210549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154" name="Google Shape;154;p1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pic>
        <p:nvPicPr>
          <p:cNvPr id="155" name="Google Shape;155;p16"/>
          <p:cNvPicPr preferRelativeResize="0"/>
          <p:nvPr/>
        </p:nvPicPr>
        <p:blipFill>
          <a:blip r:embed="rId3">
            <a:alphaModFix/>
          </a:blip>
          <a:stretch>
            <a:fillRect/>
          </a:stretch>
        </p:blipFill>
        <p:spPr>
          <a:xfrm>
            <a:off x="2405575" y="2189150"/>
            <a:ext cx="3040801" cy="277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63" name="Google Shape;163;p1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1 mark questions: </a:t>
            </a:r>
            <a:endParaRPr/>
          </a:p>
        </p:txBody>
      </p:sp>
      <p:sp>
        <p:nvSpPr>
          <p:cNvPr id="164" name="Google Shape;164;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grpSp>
        <p:nvGrpSpPr>
          <p:cNvPr id="165" name="Google Shape;165;p17"/>
          <p:cNvGrpSpPr/>
          <p:nvPr/>
        </p:nvGrpSpPr>
        <p:grpSpPr>
          <a:xfrm>
            <a:off x="5219763" y="1644821"/>
            <a:ext cx="2682307" cy="966165"/>
            <a:chOff x="5219763" y="1644821"/>
            <a:chExt cx="2682307" cy="966165"/>
          </a:xfrm>
        </p:grpSpPr>
        <p:sp>
          <p:nvSpPr>
            <p:cNvPr id="166" name="Google Shape;166;p17"/>
            <p:cNvSpPr txBox="1"/>
            <p:nvPr/>
          </p:nvSpPr>
          <p:spPr>
            <a:xfrm>
              <a:off x="5219763" y="1644821"/>
              <a:ext cx="2434802" cy="637741"/>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Mental method: </a:t>
              </a:r>
              <a:endParaRPr/>
            </a:p>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Using known fact of 64 ÷ 8 = 8</a:t>
              </a:r>
              <a:endParaRPr/>
            </a:p>
          </p:txBody>
        </p:sp>
        <p:sp>
          <p:nvSpPr>
            <p:cNvPr id="167" name="Google Shape;167;p17"/>
            <p:cNvSpPr txBox="1"/>
            <p:nvPr/>
          </p:nvSpPr>
          <p:spPr>
            <a:xfrm>
              <a:off x="7280746" y="2333987"/>
              <a:ext cx="62132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80</a:t>
              </a:r>
              <a:endParaRPr/>
            </a:p>
          </p:txBody>
        </p:sp>
      </p:grpSp>
      <p:pic>
        <p:nvPicPr>
          <p:cNvPr id="168" name="Google Shape;168;p17"/>
          <p:cNvPicPr preferRelativeResize="0"/>
          <p:nvPr/>
        </p:nvPicPr>
        <p:blipFill>
          <a:blip r:embed="rId3">
            <a:alphaModFix/>
          </a:blip>
          <a:stretch>
            <a:fillRect/>
          </a:stretch>
        </p:blipFill>
        <p:spPr>
          <a:xfrm>
            <a:off x="537725" y="1157937"/>
            <a:ext cx="3808601" cy="1653726"/>
          </a:xfrm>
          <a:prstGeom prst="rect">
            <a:avLst/>
          </a:prstGeom>
          <a:noFill/>
          <a:ln>
            <a:noFill/>
          </a:ln>
        </p:spPr>
      </p:pic>
      <p:sp>
        <p:nvSpPr>
          <p:cNvPr id="169" name="Google Shape;169;p17"/>
          <p:cNvSpPr txBox="1"/>
          <p:nvPr/>
        </p:nvSpPr>
        <p:spPr>
          <a:xfrm>
            <a:off x="1056675" y="1595613"/>
            <a:ext cx="2905800" cy="8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Using known fact of 10% of 860 = 86</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And 5% is half of 10%</a:t>
            </a: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1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en-GB" sz="1100">
                <a:solidFill>
                  <a:schemeClr val="dk2"/>
                </a:solidFill>
                <a:latin typeface="Nunito SemiBold"/>
                <a:ea typeface="Nunito SemiBold"/>
                <a:cs typeface="Nunito SemiBold"/>
                <a:sym typeface="Nunito SemiBold"/>
              </a:rPr>
              <a:t>86 </a:t>
            </a:r>
            <a:r>
              <a:rPr lang="en-GB" sz="1100">
                <a:solidFill>
                  <a:schemeClr val="dk1"/>
                </a:solidFill>
                <a:latin typeface="Nunito"/>
                <a:ea typeface="Nunito"/>
                <a:cs typeface="Nunito"/>
                <a:sym typeface="Nunito"/>
              </a:rPr>
              <a:t>÷ 2 = 43                      </a:t>
            </a: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43</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pic>
        <p:nvPicPr>
          <p:cNvPr id="170" name="Google Shape;170;p17"/>
          <p:cNvPicPr preferRelativeResize="0"/>
          <p:nvPr/>
        </p:nvPicPr>
        <p:blipFill>
          <a:blip r:embed="rId4">
            <a:alphaModFix/>
          </a:blip>
          <a:stretch>
            <a:fillRect/>
          </a:stretch>
        </p:blipFill>
        <p:spPr>
          <a:xfrm>
            <a:off x="4535750" y="1151325"/>
            <a:ext cx="3822524" cy="1666950"/>
          </a:xfrm>
          <a:prstGeom prst="rect">
            <a:avLst/>
          </a:prstGeom>
          <a:noFill/>
          <a:ln>
            <a:noFill/>
          </a:ln>
        </p:spPr>
      </p:pic>
      <p:sp>
        <p:nvSpPr>
          <p:cNvPr id="171" name="Google Shape;171;p17"/>
          <p:cNvSpPr txBox="1"/>
          <p:nvPr/>
        </p:nvSpPr>
        <p:spPr>
          <a:xfrm>
            <a:off x="5081350" y="1631625"/>
            <a:ext cx="2784000" cy="9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Known facts: 54 </a:t>
            </a:r>
            <a:r>
              <a:rPr lang="en-GB" sz="1100">
                <a:solidFill>
                  <a:schemeClr val="dk1"/>
                </a:solidFill>
                <a:latin typeface="Nunito"/>
                <a:ea typeface="Nunito"/>
                <a:cs typeface="Nunito"/>
                <a:sym typeface="Nunito"/>
              </a:rPr>
              <a:t>÷ 6 = 9</a:t>
            </a: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endParaRPr sz="1100">
              <a:solidFill>
                <a:schemeClr val="dk1"/>
              </a:solidFill>
              <a:latin typeface="Nunito"/>
              <a:ea typeface="Nunito"/>
              <a:cs typeface="Nunito"/>
              <a:sym typeface="Nunito"/>
            </a:endParaRPr>
          </a:p>
          <a:p>
            <a:pPr marL="0" lvl="0" indent="0" algn="l" rtl="0">
              <a:spcBef>
                <a:spcPts val="0"/>
              </a:spcBef>
              <a:spcAft>
                <a:spcPts val="0"/>
              </a:spcAft>
              <a:buNone/>
            </a:pPr>
            <a:r>
              <a:rPr lang="en-GB" sz="1100">
                <a:solidFill>
                  <a:schemeClr val="dk1"/>
                </a:solidFill>
                <a:latin typeface="Nunito"/>
                <a:ea typeface="Nunito"/>
                <a:cs typeface="Nunito"/>
                <a:sym typeface="Nunito"/>
              </a:rPr>
              <a:t>                                                        90</a:t>
            </a:r>
            <a:endParaRPr sz="1100">
              <a:solidFill>
                <a:schemeClr val="dk1"/>
              </a:solidFill>
              <a:latin typeface="Nunito"/>
              <a:ea typeface="Nunito"/>
              <a:cs typeface="Nunito"/>
              <a:sym typeface="Nunito"/>
            </a:endParaRPr>
          </a:p>
        </p:txBody>
      </p:sp>
      <p:pic>
        <p:nvPicPr>
          <p:cNvPr id="172" name="Google Shape;172;p17"/>
          <p:cNvPicPr preferRelativeResize="0"/>
          <p:nvPr/>
        </p:nvPicPr>
        <p:blipFill>
          <a:blip r:embed="rId5">
            <a:alphaModFix/>
          </a:blip>
          <a:stretch>
            <a:fillRect/>
          </a:stretch>
        </p:blipFill>
        <p:spPr>
          <a:xfrm>
            <a:off x="4542989" y="2989925"/>
            <a:ext cx="3860710" cy="1666950"/>
          </a:xfrm>
          <a:prstGeom prst="rect">
            <a:avLst/>
          </a:prstGeom>
          <a:noFill/>
          <a:ln>
            <a:noFill/>
          </a:ln>
        </p:spPr>
      </p:pic>
      <p:sp>
        <p:nvSpPr>
          <p:cNvPr id="173" name="Google Shape;173;p17"/>
          <p:cNvSpPr txBox="1"/>
          <p:nvPr/>
        </p:nvSpPr>
        <p:spPr>
          <a:xfrm>
            <a:off x="5112425" y="3480800"/>
            <a:ext cx="28593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12 x 3 = 39</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39 x 10 = 390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390</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a:t>
            </a:r>
            <a:endParaRPr sz="1100">
              <a:solidFill>
                <a:schemeClr val="dk2"/>
              </a:solidFill>
              <a:latin typeface="Nunito Sans SemiBold"/>
              <a:ea typeface="Nunito Sans SemiBold"/>
              <a:cs typeface="Nunito Sans SemiBold"/>
              <a:sym typeface="Nunito Sans SemiBold"/>
            </a:endParaRPr>
          </a:p>
        </p:txBody>
      </p:sp>
      <p:pic>
        <p:nvPicPr>
          <p:cNvPr id="174" name="Google Shape;174;p17"/>
          <p:cNvPicPr preferRelativeResize="0"/>
          <p:nvPr/>
        </p:nvPicPr>
        <p:blipFill>
          <a:blip r:embed="rId6">
            <a:alphaModFix/>
          </a:blip>
          <a:stretch>
            <a:fillRect/>
          </a:stretch>
        </p:blipFill>
        <p:spPr>
          <a:xfrm>
            <a:off x="485625" y="3002487"/>
            <a:ext cx="3860700" cy="1660739"/>
          </a:xfrm>
          <a:prstGeom prst="rect">
            <a:avLst/>
          </a:prstGeom>
          <a:noFill/>
          <a:ln>
            <a:noFill/>
          </a:ln>
        </p:spPr>
      </p:pic>
      <p:sp>
        <p:nvSpPr>
          <p:cNvPr id="175" name="Google Shape;175;p17"/>
          <p:cNvSpPr txBox="1"/>
          <p:nvPr/>
        </p:nvSpPr>
        <p:spPr>
          <a:xfrm>
            <a:off x="1017825" y="3480800"/>
            <a:ext cx="29757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 x 1 = 5</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8 x 3 = 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 5/24 </a:t>
            </a:r>
            <a:endParaRPr sz="11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5/24 </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81" name="Google Shape;181;p1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2 mark question: </a:t>
            </a:r>
            <a:endParaRPr/>
          </a:p>
        </p:txBody>
      </p:sp>
      <p:sp>
        <p:nvSpPr>
          <p:cNvPr id="182" name="Google Shape;182;p1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183" name="Google Shape;183;p18"/>
          <p:cNvPicPr preferRelativeResize="0"/>
          <p:nvPr/>
        </p:nvPicPr>
        <p:blipFill>
          <a:blip r:embed="rId3">
            <a:alphaModFix/>
          </a:blip>
          <a:stretch>
            <a:fillRect/>
          </a:stretch>
        </p:blipFill>
        <p:spPr>
          <a:xfrm>
            <a:off x="152399" y="1326478"/>
            <a:ext cx="5630333" cy="30777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and 3 (Reasoning)</a:t>
            </a:r>
            <a:endParaRPr/>
          </a:p>
        </p:txBody>
      </p:sp>
      <p:sp>
        <p:nvSpPr>
          <p:cNvPr id="190" name="Google Shape;190;p19"/>
          <p:cNvSpPr txBox="1">
            <a:spLocks noGrp="1"/>
          </p:cNvSpPr>
          <p:nvPr>
            <p:ph type="body" idx="1"/>
          </p:nvPr>
        </p:nvSpPr>
        <p:spPr>
          <a:xfrm>
            <a:off x="311700" y="739302"/>
            <a:ext cx="8520600" cy="407497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a:t>
            </a:r>
          </a:p>
          <a:p>
            <a:pPr marL="114300" lvl="0" indent="0" algn="l" rtl="0">
              <a:lnSpc>
                <a:spcPct val="115000"/>
              </a:lnSpc>
              <a:spcBef>
                <a:spcPts val="0"/>
              </a:spcBef>
              <a:spcAft>
                <a:spcPts val="0"/>
              </a:spcAft>
              <a:buSzPts val="1800"/>
              <a:buNone/>
            </a:pPr>
            <a:endParaRPr lang="en-GB" dirty="0"/>
          </a:p>
          <a:p>
            <a:pPr marL="114300" lvl="0" indent="0" algn="l" rtl="0">
              <a:lnSpc>
                <a:spcPct val="115000"/>
              </a:lnSpc>
              <a:spcBef>
                <a:spcPts val="0"/>
              </a:spcBef>
              <a:spcAft>
                <a:spcPts val="0"/>
              </a:spcAft>
              <a:buSzPts val="1800"/>
              <a:buNone/>
            </a:pPr>
            <a:r>
              <a:rPr lang="en-GB" dirty="0"/>
              <a:t>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endParaRPr dirty="0"/>
          </a:p>
          <a:p>
            <a:pPr marL="114300" lvl="0" indent="0" algn="l" rtl="0">
              <a:lnSpc>
                <a:spcPct val="115000"/>
              </a:lnSpc>
              <a:spcBef>
                <a:spcPts val="0"/>
              </a:spcBef>
              <a:spcAft>
                <a:spcPts val="0"/>
              </a:spcAft>
              <a:buSzPts val="1800"/>
              <a:buNone/>
            </a:pPr>
            <a:endParaRPr lang="en-GB" dirty="0"/>
          </a:p>
          <a:p>
            <a:pPr marL="114300" lvl="0" indent="0" algn="l" rtl="0">
              <a:lnSpc>
                <a:spcPct val="115000"/>
              </a:lnSpc>
              <a:spcBef>
                <a:spcPts val="0"/>
              </a:spcBef>
              <a:spcAft>
                <a:spcPts val="0"/>
              </a:spcAft>
              <a:buSzPts val="1800"/>
              <a:buNone/>
            </a:pPr>
            <a:r>
              <a:rPr lang="en-GB" dirty="0"/>
              <a:t>They cover a wide range of mathematical topics from key stage 2 including,</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Number and place value (including Roman numerals);</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The four operations;</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Geometry (properties of shape, position and direction);</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Statistics;</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Measurement (length, perimeter, mass, volume, time, money);</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Algebra;</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Ratio and proportion;</a:t>
            </a:r>
            <a:endParaRPr dirty="0"/>
          </a:p>
          <a:p>
            <a:pPr marL="457200" lvl="0" indent="-342900" algn="l" rtl="0">
              <a:lnSpc>
                <a:spcPct val="115000"/>
              </a:lnSpc>
              <a:spcBef>
                <a:spcPts val="0"/>
              </a:spcBef>
              <a:spcAft>
                <a:spcPts val="0"/>
              </a:spcAft>
              <a:buSzPts val="1800"/>
              <a:buFont typeface="Nunito"/>
              <a:buChar char="●"/>
            </a:pPr>
            <a:r>
              <a:rPr lang="en-GB" dirty="0">
                <a:solidFill>
                  <a:srgbClr val="283593"/>
                </a:solidFill>
              </a:rPr>
              <a:t>Fractions, decimals and percentages. </a:t>
            </a:r>
            <a:endParaRPr dirty="0"/>
          </a:p>
        </p:txBody>
      </p:sp>
      <p:sp>
        <p:nvSpPr>
          <p:cNvPr id="191" name="Google Shape;191;p1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197" name="Google Shape;197;p20"/>
          <p:cNvSpPr txBox="1">
            <a:spLocks noGrp="1"/>
          </p:cNvSpPr>
          <p:nvPr>
            <p:ph type="body" idx="1"/>
          </p:nvPr>
        </p:nvSpPr>
        <p:spPr>
          <a:xfrm>
            <a:off x="311700" y="739303"/>
            <a:ext cx="8520600" cy="43477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98" name="Google Shape;198;p2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199" name="Google Shape;199;p20"/>
          <p:cNvPicPr preferRelativeResize="0"/>
          <p:nvPr/>
        </p:nvPicPr>
        <p:blipFill>
          <a:blip r:embed="rId3">
            <a:alphaModFix/>
          </a:blip>
          <a:stretch>
            <a:fillRect/>
          </a:stretch>
        </p:blipFill>
        <p:spPr>
          <a:xfrm>
            <a:off x="217850" y="1375242"/>
            <a:ext cx="4069362" cy="2168665"/>
          </a:xfrm>
          <a:prstGeom prst="rect">
            <a:avLst/>
          </a:prstGeom>
          <a:noFill/>
          <a:ln>
            <a:noFill/>
          </a:ln>
        </p:spPr>
      </p:pic>
      <p:sp>
        <p:nvSpPr>
          <p:cNvPr id="200" name="Google Shape;200;p20"/>
          <p:cNvSpPr txBox="1"/>
          <p:nvPr/>
        </p:nvSpPr>
        <p:spPr>
          <a:xfrm>
            <a:off x="1041125" y="19113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1" name="Google Shape;201;p20"/>
          <p:cNvSpPr txBox="1"/>
          <p:nvPr/>
        </p:nvSpPr>
        <p:spPr>
          <a:xfrm>
            <a:off x="1007050" y="25155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sp>
        <p:nvSpPr>
          <p:cNvPr id="202" name="Google Shape;202;p20"/>
          <p:cNvSpPr txBox="1"/>
          <p:nvPr/>
        </p:nvSpPr>
        <p:spPr>
          <a:xfrm>
            <a:off x="1041125" y="285425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a:t>
            </a:r>
            <a:endParaRPr sz="1000"/>
          </a:p>
        </p:txBody>
      </p:sp>
      <p:pic>
        <p:nvPicPr>
          <p:cNvPr id="203" name="Google Shape;203;p20"/>
          <p:cNvPicPr preferRelativeResize="0"/>
          <p:nvPr/>
        </p:nvPicPr>
        <p:blipFill>
          <a:blip r:embed="rId4">
            <a:alphaModFix/>
          </a:blip>
          <a:stretch>
            <a:fillRect/>
          </a:stretch>
        </p:blipFill>
        <p:spPr>
          <a:xfrm>
            <a:off x="4287212" y="1108929"/>
            <a:ext cx="4551988" cy="3011422"/>
          </a:xfrm>
          <a:prstGeom prst="rect">
            <a:avLst/>
          </a:prstGeom>
          <a:noFill/>
          <a:ln>
            <a:noFill/>
          </a:ln>
        </p:spPr>
      </p:pic>
      <p:sp>
        <p:nvSpPr>
          <p:cNvPr id="204" name="Google Shape;204;p20"/>
          <p:cNvSpPr txBox="1"/>
          <p:nvPr/>
        </p:nvSpPr>
        <p:spPr>
          <a:xfrm>
            <a:off x="5011425"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a:t>
            </a:r>
            <a:endParaRPr sz="1100">
              <a:solidFill>
                <a:schemeClr val="dk2"/>
              </a:solidFill>
              <a:latin typeface="Nunito Sans SemiBold"/>
              <a:ea typeface="Nunito Sans SemiBold"/>
              <a:cs typeface="Nunito Sans SemiBold"/>
              <a:sym typeface="Nunito Sans SemiBold"/>
            </a:endParaRPr>
          </a:p>
        </p:txBody>
      </p:sp>
      <p:sp>
        <p:nvSpPr>
          <p:cNvPr id="205" name="Google Shape;205;p20"/>
          <p:cNvSpPr txBox="1"/>
          <p:nvPr/>
        </p:nvSpPr>
        <p:spPr>
          <a:xfrm>
            <a:off x="6438050" y="271937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19</a:t>
            </a:r>
            <a:endParaRPr sz="1100">
              <a:solidFill>
                <a:schemeClr val="dk2"/>
              </a:solidFill>
              <a:latin typeface="Nunito Sans SemiBold"/>
              <a:ea typeface="Nunito Sans SemiBold"/>
              <a:cs typeface="Nunito Sans SemiBold"/>
              <a:sym typeface="Nunito Sans SemiBold"/>
            </a:endParaRPr>
          </a:p>
        </p:txBody>
      </p:sp>
      <p:sp>
        <p:nvSpPr>
          <p:cNvPr id="206" name="Google Shape;206;p20"/>
          <p:cNvSpPr txBox="1"/>
          <p:nvPr/>
        </p:nvSpPr>
        <p:spPr>
          <a:xfrm>
            <a:off x="5011425"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7</a:t>
            </a:r>
            <a:endParaRPr sz="1100">
              <a:solidFill>
                <a:schemeClr val="dk2"/>
              </a:solidFill>
              <a:latin typeface="Nunito Sans SemiBold"/>
              <a:ea typeface="Nunito Sans SemiBold"/>
              <a:cs typeface="Nunito Sans SemiBold"/>
              <a:sym typeface="Nunito Sans SemiBold"/>
            </a:endParaRPr>
          </a:p>
        </p:txBody>
      </p:sp>
      <p:sp>
        <p:nvSpPr>
          <p:cNvPr id="207" name="Google Shape;207;p20"/>
          <p:cNvSpPr txBox="1"/>
          <p:nvPr/>
        </p:nvSpPr>
        <p:spPr>
          <a:xfrm>
            <a:off x="5011425"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11</a:t>
            </a:r>
            <a:endParaRPr sz="1100">
              <a:solidFill>
                <a:schemeClr val="dk2"/>
              </a:solidFill>
              <a:latin typeface="Nunito Sans SemiBold"/>
              <a:ea typeface="Nunito Sans SemiBold"/>
              <a:cs typeface="Nunito Sans SemiBold"/>
              <a:sym typeface="Nunito Sans SemiBold"/>
            </a:endParaRPr>
          </a:p>
        </p:txBody>
      </p:sp>
      <p:sp>
        <p:nvSpPr>
          <p:cNvPr id="208" name="Google Shape;208;p20"/>
          <p:cNvSpPr txBox="1"/>
          <p:nvPr/>
        </p:nvSpPr>
        <p:spPr>
          <a:xfrm>
            <a:off x="6438050" y="3249500"/>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17</a:t>
            </a:r>
            <a:endParaRPr sz="1100">
              <a:solidFill>
                <a:schemeClr val="dk2"/>
              </a:solidFill>
              <a:latin typeface="Nunito Sans SemiBold"/>
              <a:ea typeface="Nunito Sans SemiBold"/>
              <a:cs typeface="Nunito Sans SemiBold"/>
              <a:sym typeface="Nunito Sans SemiBold"/>
            </a:endParaRPr>
          </a:p>
        </p:txBody>
      </p:sp>
      <p:sp>
        <p:nvSpPr>
          <p:cNvPr id="209" name="Google Shape;209;p20"/>
          <p:cNvSpPr txBox="1"/>
          <p:nvPr/>
        </p:nvSpPr>
        <p:spPr>
          <a:xfrm>
            <a:off x="6438050" y="3728225"/>
            <a:ext cx="629400" cy="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13</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2 (Reasoning)</a:t>
            </a:r>
            <a:endParaRPr/>
          </a:p>
        </p:txBody>
      </p:sp>
      <p:sp>
        <p:nvSpPr>
          <p:cNvPr id="215" name="Google Shape;215;p21"/>
          <p:cNvSpPr txBox="1">
            <a:spLocks noGrp="1"/>
          </p:cNvSpPr>
          <p:nvPr>
            <p:ph type="body" idx="1"/>
          </p:nvPr>
        </p:nvSpPr>
        <p:spPr>
          <a:xfrm>
            <a:off x="311700" y="739303"/>
            <a:ext cx="8520600" cy="393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16" name="Google Shape;216;p2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pic>
        <p:nvPicPr>
          <p:cNvPr id="217" name="Google Shape;217;p21"/>
          <p:cNvPicPr preferRelativeResize="0"/>
          <p:nvPr/>
        </p:nvPicPr>
        <p:blipFill>
          <a:blip r:embed="rId3">
            <a:alphaModFix/>
          </a:blip>
          <a:stretch>
            <a:fillRect/>
          </a:stretch>
        </p:blipFill>
        <p:spPr>
          <a:xfrm>
            <a:off x="2588517" y="718712"/>
            <a:ext cx="4354150" cy="370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are the SATs? </a:t>
            </a:r>
            <a:endParaRPr/>
          </a:p>
        </p:txBody>
      </p:sp>
      <p:sp>
        <p:nvSpPr>
          <p:cNvPr id="36" name="Google Shape;36;p2"/>
          <p:cNvSpPr txBox="1">
            <a:spLocks noGrp="1"/>
          </p:cNvSpPr>
          <p:nvPr>
            <p:ph type="body" idx="1"/>
          </p:nvPr>
        </p:nvSpPr>
        <p:spPr>
          <a:xfrm>
            <a:off x="311700" y="739302"/>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400" dirty="0"/>
              <a:t>The SATs papers consist of:</a:t>
            </a:r>
          </a:p>
          <a:p>
            <a:pPr marL="457200" lvl="0" indent="-342900" algn="l" rtl="0">
              <a:lnSpc>
                <a:spcPct val="115000"/>
              </a:lnSpc>
              <a:spcBef>
                <a:spcPts val="0"/>
              </a:spcBef>
              <a:spcAft>
                <a:spcPts val="0"/>
              </a:spcAft>
              <a:buSzPts val="1800"/>
              <a:buFont typeface="Nunito"/>
              <a:buChar char="●"/>
            </a:pPr>
            <a:endParaRPr sz="1400" dirty="0"/>
          </a:p>
          <a:p>
            <a:pPr marL="914400" lvl="1" indent="-317500" algn="l" rtl="0">
              <a:lnSpc>
                <a:spcPct val="100000"/>
              </a:lnSpc>
              <a:spcBef>
                <a:spcPts val="0"/>
              </a:spcBef>
              <a:spcAft>
                <a:spcPts val="0"/>
              </a:spcAft>
              <a:buSzPts val="1400"/>
              <a:buChar char="○"/>
            </a:pPr>
            <a:r>
              <a:rPr lang="en-GB" sz="2000" dirty="0">
                <a:solidFill>
                  <a:srgbClr val="283593"/>
                </a:solidFill>
                <a:latin typeface="Arial"/>
                <a:ea typeface="Arial"/>
                <a:cs typeface="Arial"/>
                <a:sym typeface="Arial"/>
              </a:rPr>
              <a:t>Grammar, punctuation and spelling (paper 1: GPS) – Monday 11</a:t>
            </a:r>
            <a:r>
              <a:rPr lang="en-GB" sz="2000" baseline="30000" dirty="0">
                <a:solidFill>
                  <a:srgbClr val="283593"/>
                </a:solidFill>
                <a:latin typeface="Arial"/>
                <a:ea typeface="Arial"/>
                <a:cs typeface="Arial"/>
                <a:sym typeface="Arial"/>
              </a:rPr>
              <a:t>th</a:t>
            </a:r>
            <a:r>
              <a:rPr lang="en-GB" sz="2000" dirty="0">
                <a:solidFill>
                  <a:srgbClr val="283593"/>
                </a:solidFill>
                <a:latin typeface="Arial"/>
                <a:ea typeface="Arial"/>
                <a:cs typeface="Arial"/>
                <a:sym typeface="Arial"/>
              </a:rPr>
              <a:t> May</a:t>
            </a:r>
            <a:endParaRPr sz="2000" dirty="0"/>
          </a:p>
          <a:p>
            <a:pPr marL="914400" lvl="1" indent="-317500" algn="l" rtl="0">
              <a:lnSpc>
                <a:spcPct val="100000"/>
              </a:lnSpc>
              <a:spcBef>
                <a:spcPts val="0"/>
              </a:spcBef>
              <a:spcAft>
                <a:spcPts val="0"/>
              </a:spcAft>
              <a:buSzPts val="1400"/>
              <a:buChar char="○"/>
            </a:pPr>
            <a:r>
              <a:rPr lang="en-GB" sz="2000" dirty="0">
                <a:solidFill>
                  <a:srgbClr val="283593"/>
                </a:solidFill>
                <a:latin typeface="Arial"/>
                <a:ea typeface="Arial"/>
                <a:cs typeface="Arial"/>
                <a:sym typeface="Arial"/>
              </a:rPr>
              <a:t>Grammar, punctuation and spelling (paper 2: Spelling) – Monday 11</a:t>
            </a:r>
            <a:r>
              <a:rPr lang="en-GB" sz="2000" baseline="30000" dirty="0">
                <a:solidFill>
                  <a:srgbClr val="283593"/>
                </a:solidFill>
                <a:latin typeface="Arial"/>
                <a:ea typeface="Arial"/>
                <a:cs typeface="Arial"/>
                <a:sym typeface="Arial"/>
              </a:rPr>
              <a:t>th</a:t>
            </a:r>
            <a:r>
              <a:rPr lang="en-GB" sz="2000" dirty="0">
                <a:solidFill>
                  <a:srgbClr val="283593"/>
                </a:solidFill>
                <a:latin typeface="Arial"/>
                <a:ea typeface="Arial"/>
                <a:cs typeface="Arial"/>
                <a:sym typeface="Arial"/>
              </a:rPr>
              <a:t> May</a:t>
            </a:r>
            <a:endParaRPr sz="2000" dirty="0"/>
          </a:p>
          <a:p>
            <a:pPr marL="914400" lvl="1" indent="-317500" algn="l" rtl="0">
              <a:lnSpc>
                <a:spcPct val="100000"/>
              </a:lnSpc>
              <a:spcBef>
                <a:spcPts val="0"/>
              </a:spcBef>
              <a:spcAft>
                <a:spcPts val="0"/>
              </a:spcAft>
              <a:buSzPts val="1400"/>
              <a:buChar char="○"/>
            </a:pPr>
            <a:r>
              <a:rPr lang="en-GB" sz="2000" dirty="0">
                <a:solidFill>
                  <a:srgbClr val="283593"/>
                </a:solidFill>
                <a:latin typeface="Arial"/>
                <a:ea typeface="Arial"/>
                <a:cs typeface="Arial"/>
                <a:sym typeface="Arial"/>
              </a:rPr>
              <a:t>Reading – Tuesday 12</a:t>
            </a:r>
            <a:r>
              <a:rPr lang="en-GB" sz="2000" baseline="30000" dirty="0">
                <a:solidFill>
                  <a:srgbClr val="283593"/>
                </a:solidFill>
                <a:latin typeface="Arial"/>
                <a:ea typeface="Arial"/>
                <a:cs typeface="Arial"/>
                <a:sym typeface="Arial"/>
              </a:rPr>
              <a:t>th</a:t>
            </a:r>
            <a:r>
              <a:rPr lang="en-GB" sz="2000" dirty="0">
                <a:solidFill>
                  <a:srgbClr val="283593"/>
                </a:solidFill>
                <a:latin typeface="Arial"/>
                <a:ea typeface="Arial"/>
                <a:cs typeface="Arial"/>
                <a:sym typeface="Arial"/>
              </a:rPr>
              <a:t> May</a:t>
            </a:r>
            <a:endParaRPr sz="2000" dirty="0"/>
          </a:p>
          <a:p>
            <a:pPr marL="914400" lvl="1" indent="-317500" algn="l" rtl="0">
              <a:lnSpc>
                <a:spcPct val="100000"/>
              </a:lnSpc>
              <a:spcBef>
                <a:spcPts val="0"/>
              </a:spcBef>
              <a:spcAft>
                <a:spcPts val="0"/>
              </a:spcAft>
              <a:buSzPts val="1400"/>
              <a:buChar char="○"/>
            </a:pPr>
            <a:r>
              <a:rPr lang="en-GB" sz="2000" dirty="0">
                <a:solidFill>
                  <a:srgbClr val="283593"/>
                </a:solidFill>
                <a:latin typeface="Arial"/>
                <a:ea typeface="Arial"/>
                <a:cs typeface="Arial"/>
                <a:sym typeface="Arial"/>
              </a:rPr>
              <a:t>Maths (paper 1: Arithmetic) – Wednesday 13</a:t>
            </a:r>
            <a:r>
              <a:rPr lang="en-GB" sz="2000" baseline="30000" dirty="0">
                <a:solidFill>
                  <a:srgbClr val="283593"/>
                </a:solidFill>
                <a:latin typeface="Arial"/>
                <a:ea typeface="Arial"/>
                <a:cs typeface="Arial"/>
                <a:sym typeface="Arial"/>
              </a:rPr>
              <a:t>th</a:t>
            </a:r>
            <a:r>
              <a:rPr lang="en-GB" sz="2000" dirty="0">
                <a:solidFill>
                  <a:srgbClr val="283593"/>
                </a:solidFill>
                <a:latin typeface="Arial"/>
                <a:ea typeface="Arial"/>
                <a:cs typeface="Arial"/>
                <a:sym typeface="Arial"/>
              </a:rPr>
              <a:t> May </a:t>
            </a:r>
            <a:endParaRPr sz="2000" dirty="0"/>
          </a:p>
          <a:p>
            <a:pPr marL="914400" lvl="1" indent="-317500" algn="l" rtl="0">
              <a:lnSpc>
                <a:spcPct val="100000"/>
              </a:lnSpc>
              <a:spcBef>
                <a:spcPts val="0"/>
              </a:spcBef>
              <a:spcAft>
                <a:spcPts val="0"/>
              </a:spcAft>
              <a:buSzPts val="1400"/>
              <a:buChar char="○"/>
            </a:pPr>
            <a:r>
              <a:rPr lang="en-GB" sz="2000" dirty="0">
                <a:solidFill>
                  <a:srgbClr val="283593"/>
                </a:solidFill>
                <a:latin typeface="Arial"/>
                <a:ea typeface="Arial"/>
                <a:cs typeface="Arial"/>
                <a:sym typeface="Arial"/>
              </a:rPr>
              <a:t>Maths (paper 2: Reasoning) – Wednesday 13</a:t>
            </a:r>
            <a:r>
              <a:rPr lang="en-GB" sz="2000" baseline="30000" dirty="0">
                <a:solidFill>
                  <a:srgbClr val="283593"/>
                </a:solidFill>
                <a:latin typeface="Arial"/>
                <a:ea typeface="Arial"/>
                <a:cs typeface="Arial"/>
                <a:sym typeface="Arial"/>
              </a:rPr>
              <a:t>th</a:t>
            </a:r>
            <a:r>
              <a:rPr lang="en-GB" sz="2000" dirty="0">
                <a:solidFill>
                  <a:srgbClr val="283593"/>
                </a:solidFill>
                <a:latin typeface="Arial"/>
                <a:ea typeface="Arial"/>
                <a:cs typeface="Arial"/>
                <a:sym typeface="Arial"/>
              </a:rPr>
              <a:t> May </a:t>
            </a:r>
            <a:endParaRPr sz="2000" dirty="0"/>
          </a:p>
          <a:p>
            <a:pPr marL="914400" lvl="1" indent="-317500" algn="l" rtl="0">
              <a:lnSpc>
                <a:spcPct val="100000"/>
              </a:lnSpc>
              <a:spcBef>
                <a:spcPts val="0"/>
              </a:spcBef>
              <a:spcAft>
                <a:spcPts val="0"/>
              </a:spcAft>
              <a:buSzPts val="1400"/>
              <a:buChar char="○"/>
            </a:pPr>
            <a:r>
              <a:rPr lang="en-GB" sz="2000" dirty="0">
                <a:solidFill>
                  <a:srgbClr val="283593"/>
                </a:solidFill>
                <a:latin typeface="Arial"/>
                <a:ea typeface="Arial"/>
                <a:cs typeface="Arial"/>
                <a:sym typeface="Arial"/>
              </a:rPr>
              <a:t>Maths (paper 3: Reasoning) – Thursday 14</a:t>
            </a:r>
            <a:r>
              <a:rPr lang="en-GB" sz="2000" baseline="30000" dirty="0">
                <a:solidFill>
                  <a:srgbClr val="283593"/>
                </a:solidFill>
                <a:latin typeface="Arial"/>
                <a:ea typeface="Arial"/>
                <a:cs typeface="Arial"/>
                <a:sym typeface="Arial"/>
              </a:rPr>
              <a:t>th</a:t>
            </a:r>
            <a:r>
              <a:rPr lang="en-GB" sz="2000" dirty="0">
                <a:solidFill>
                  <a:srgbClr val="283593"/>
                </a:solidFill>
                <a:latin typeface="Arial"/>
                <a:ea typeface="Arial"/>
                <a:cs typeface="Arial"/>
                <a:sym typeface="Arial"/>
              </a:rPr>
              <a:t> May</a:t>
            </a:r>
          </a:p>
          <a:p>
            <a:pPr marL="596900" lvl="1" indent="0" algn="l" rtl="0">
              <a:lnSpc>
                <a:spcPct val="100000"/>
              </a:lnSpc>
              <a:spcBef>
                <a:spcPts val="0"/>
              </a:spcBef>
              <a:spcAft>
                <a:spcPts val="0"/>
              </a:spcAft>
              <a:buSzPts val="1400"/>
              <a:buNone/>
            </a:pPr>
            <a:endParaRPr sz="2000" dirty="0"/>
          </a:p>
          <a:p>
            <a:pPr marL="457200" marR="0" lvl="0" indent="-342900" algn="l" rtl="0">
              <a:lnSpc>
                <a:spcPct val="115000"/>
              </a:lnSpc>
              <a:spcBef>
                <a:spcPts val="0"/>
              </a:spcBef>
              <a:spcAft>
                <a:spcPts val="0"/>
              </a:spcAft>
              <a:buClr>
                <a:srgbClr val="595959"/>
              </a:buClr>
              <a:buSzPts val="1800"/>
              <a:buFont typeface="Nunito"/>
              <a:buChar char="●"/>
            </a:pPr>
            <a:r>
              <a:rPr lang="en-GB" sz="1400" b="0" i="0" u="none" strike="noStrike" cap="none" dirty="0">
                <a:solidFill>
                  <a:srgbClr val="000000"/>
                </a:solidFill>
                <a:latin typeface="Arial"/>
                <a:ea typeface="Arial"/>
                <a:cs typeface="Arial"/>
                <a:sym typeface="Arial"/>
              </a:rPr>
              <a:t>Writing is assessed using evidence collected throughout Year 6. There is no Year</a:t>
            </a:r>
            <a:endParaRPr lang="en-GB" sz="1400" dirty="0">
              <a:solidFill>
                <a:srgbClr val="000000"/>
              </a:solidFill>
            </a:endParaRPr>
          </a:p>
          <a:p>
            <a:pPr marL="114300" marR="0" lvl="0" indent="0" algn="l" rtl="0">
              <a:lnSpc>
                <a:spcPct val="115000"/>
              </a:lnSpc>
              <a:spcBef>
                <a:spcPts val="0"/>
              </a:spcBef>
              <a:spcAft>
                <a:spcPts val="0"/>
              </a:spcAft>
              <a:buClr>
                <a:srgbClr val="595959"/>
              </a:buClr>
              <a:buSzPts val="1800"/>
              <a:buNone/>
            </a:pPr>
            <a:r>
              <a:rPr lang="en-GB" sz="1400" b="0" i="0" u="none" strike="noStrike" cap="none" dirty="0">
                <a:solidFill>
                  <a:srgbClr val="000000"/>
                </a:solidFill>
                <a:latin typeface="Arial"/>
                <a:ea typeface="Arial"/>
                <a:cs typeface="Arial"/>
                <a:sym typeface="Arial"/>
              </a:rPr>
              <a:t>	   6 SATs writing test. </a:t>
            </a:r>
            <a:endParaRPr sz="1400" dirty="0"/>
          </a:p>
        </p:txBody>
      </p:sp>
      <p:sp>
        <p:nvSpPr>
          <p:cNvPr id="37" name="Google Shape;37;p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Effect transition="in" filter="fade">
                                      <p:cBhvr>
                                        <p:cTn id="12" dur="500"/>
                                        <p:tgtEl>
                                          <p:spTgt spid="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Effect transition="in" filter="fade">
                                      <p:cBhvr>
                                        <p:cTn id="17" dur="500"/>
                                        <p:tgtEl>
                                          <p:spTgt spid="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4" end="4"/>
                                            </p:txEl>
                                          </p:spTgt>
                                        </p:tgtEl>
                                        <p:attrNameLst>
                                          <p:attrName>style.visibility</p:attrName>
                                        </p:attrNameLst>
                                      </p:cBhvr>
                                      <p:to>
                                        <p:strVal val="visible"/>
                                      </p:to>
                                    </p:set>
                                    <p:animEffect transition="in" filter="fade">
                                      <p:cBhvr>
                                        <p:cTn id="22" dur="500"/>
                                        <p:tgtEl>
                                          <p:spTgt spid="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5" end="5"/>
                                            </p:txEl>
                                          </p:spTgt>
                                        </p:tgtEl>
                                        <p:attrNameLst>
                                          <p:attrName>style.visibility</p:attrName>
                                        </p:attrNameLst>
                                      </p:cBhvr>
                                      <p:to>
                                        <p:strVal val="visible"/>
                                      </p:to>
                                    </p:set>
                                    <p:animEffect transition="in" filter="fade">
                                      <p:cBhvr>
                                        <p:cTn id="27" dur="500"/>
                                        <p:tgtEl>
                                          <p:spTgt spid="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6" end="6"/>
                                            </p:txEl>
                                          </p:spTgt>
                                        </p:tgtEl>
                                        <p:attrNameLst>
                                          <p:attrName>style.visibility</p:attrName>
                                        </p:attrNameLst>
                                      </p:cBhvr>
                                      <p:to>
                                        <p:strVal val="visible"/>
                                      </p:to>
                                    </p:set>
                                    <p:animEffect transition="in" filter="fade">
                                      <p:cBhvr>
                                        <p:cTn id="32" dur="500"/>
                                        <p:tgtEl>
                                          <p:spTgt spid="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7" end="7"/>
                                            </p:txEl>
                                          </p:spTgt>
                                        </p:tgtEl>
                                        <p:attrNameLst>
                                          <p:attrName>style.visibility</p:attrName>
                                        </p:attrNameLst>
                                      </p:cBhvr>
                                      <p:to>
                                        <p:strVal val="visible"/>
                                      </p:to>
                                    </p:set>
                                    <p:animEffect transition="in" filter="fade">
                                      <p:cBhvr>
                                        <p:cTn id="37" dur="500"/>
                                        <p:tgtEl>
                                          <p:spTgt spid="3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xEl>
                                              <p:pRg st="9" end="9"/>
                                            </p:txEl>
                                          </p:spTgt>
                                        </p:tgtEl>
                                        <p:attrNameLst>
                                          <p:attrName>style.visibility</p:attrName>
                                        </p:attrNameLst>
                                      </p:cBhvr>
                                      <p:to>
                                        <p:strVal val="visible"/>
                                      </p:to>
                                    </p:set>
                                    <p:animEffect transition="in" filter="fade">
                                      <p:cBhvr>
                                        <p:cTn id="42" dur="500"/>
                                        <p:tgtEl>
                                          <p:spTgt spid="3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pRg st="10" end="10"/>
                                            </p:txEl>
                                          </p:spTgt>
                                        </p:tgtEl>
                                        <p:attrNameLst>
                                          <p:attrName>style.visibility</p:attrName>
                                        </p:attrNameLst>
                                      </p:cBhvr>
                                      <p:to>
                                        <p:strVal val="visible"/>
                                      </p:to>
                                    </p:set>
                                    <p:animEffect transition="in" filter="fade">
                                      <p:cBhvr>
                                        <p:cTn id="47" dur="500"/>
                                        <p:tgtEl>
                                          <p:spTgt spid="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24" name="Google Shape;224;p22"/>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225" name="Google Shape;225;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226" name="Google Shape;226;p22"/>
          <p:cNvPicPr preferRelativeResize="0"/>
          <p:nvPr/>
        </p:nvPicPr>
        <p:blipFill>
          <a:blip r:embed="rId3">
            <a:alphaModFix/>
          </a:blip>
          <a:stretch>
            <a:fillRect/>
          </a:stretch>
        </p:blipFill>
        <p:spPr>
          <a:xfrm>
            <a:off x="1507067" y="1258023"/>
            <a:ext cx="5300133" cy="26274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3 (Reasoning)</a:t>
            </a:r>
            <a:endParaRPr/>
          </a:p>
        </p:txBody>
      </p:sp>
      <p:sp>
        <p:nvSpPr>
          <p:cNvPr id="233" name="Google Shape;233;p23"/>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a:t>
            </a:r>
            <a:endParaRPr/>
          </a:p>
        </p:txBody>
      </p:sp>
      <p:sp>
        <p:nvSpPr>
          <p:cNvPr id="234" name="Google Shape;234;p2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235" name="Google Shape;235;p23"/>
          <p:cNvPicPr preferRelativeResize="0"/>
          <p:nvPr/>
        </p:nvPicPr>
        <p:blipFill>
          <a:blip r:embed="rId3">
            <a:alphaModFix/>
          </a:blip>
          <a:stretch>
            <a:fillRect/>
          </a:stretch>
        </p:blipFill>
        <p:spPr>
          <a:xfrm>
            <a:off x="2435901" y="642026"/>
            <a:ext cx="4235832" cy="40211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2" name="Google Shape;242;p24"/>
          <p:cNvSpPr txBox="1">
            <a:spLocks noGrp="1"/>
          </p:cNvSpPr>
          <p:nvPr>
            <p:ph type="body" idx="1"/>
          </p:nvPr>
        </p:nvSpPr>
        <p:spPr>
          <a:xfrm>
            <a:off x="311700" y="739302"/>
            <a:ext cx="8520600" cy="404371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Firstly, a positive attitude goes a long way. Give them as much encouragement and support as you can (but we don’t need to tell you that)!</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GB" dirty="0"/>
              <a:t>Tips:</a:t>
            </a:r>
            <a:endParaRPr dirty="0"/>
          </a:p>
          <a:p>
            <a:pPr marL="457200" lvl="0" indent="-342900" algn="l" rtl="0">
              <a:lnSpc>
                <a:spcPct val="115000"/>
              </a:lnSpc>
              <a:spcBef>
                <a:spcPts val="0"/>
              </a:spcBef>
              <a:spcAft>
                <a:spcPts val="0"/>
              </a:spcAft>
              <a:buSzPts val="1800"/>
              <a:buFont typeface="Nunito"/>
              <a:buChar char="●"/>
            </a:pPr>
            <a:r>
              <a:rPr lang="en-GB" dirty="0"/>
              <a:t>Encourage your child to talk to their teacher or a trusted adult (including yourself) about their anxieties. Don’t forget that a small amount of anxiety is normal and not harmful.</a:t>
            </a:r>
          </a:p>
          <a:p>
            <a:pPr marL="457200" lvl="0" indent="-342900" algn="l" rtl="0">
              <a:lnSpc>
                <a:spcPct val="115000"/>
              </a:lnSpc>
              <a:spcBef>
                <a:spcPts val="0"/>
              </a:spcBef>
              <a:spcAft>
                <a:spcPts val="0"/>
              </a:spcAft>
              <a:buSzPts val="1800"/>
              <a:buFont typeface="Nunito"/>
              <a:buChar char="●"/>
            </a:pPr>
            <a:endParaRPr dirty="0"/>
          </a:p>
          <a:p>
            <a:pPr marL="457200" lvl="0" indent="-342900" algn="l" rtl="0">
              <a:lnSpc>
                <a:spcPct val="115000"/>
              </a:lnSpc>
              <a:spcBef>
                <a:spcPts val="0"/>
              </a:spcBef>
              <a:spcAft>
                <a:spcPts val="0"/>
              </a:spcAft>
              <a:buSzPts val="1800"/>
              <a:buFont typeface="Nunito"/>
              <a:buChar char="●"/>
            </a:pPr>
            <a:r>
              <a:rPr lang="en-GB" dirty="0"/>
              <a:t>Give your child a quiet, distraction free space to complete homework or study.</a:t>
            </a:r>
          </a:p>
          <a:p>
            <a:pPr marL="457200" lvl="0" indent="-342900" algn="l" rtl="0">
              <a:lnSpc>
                <a:spcPct val="115000"/>
              </a:lnSpc>
              <a:spcBef>
                <a:spcPts val="0"/>
              </a:spcBef>
              <a:spcAft>
                <a:spcPts val="0"/>
              </a:spcAft>
              <a:buSzPts val="1800"/>
              <a:buFont typeface="Nunito"/>
              <a:buChar char="●"/>
            </a:pPr>
            <a:endParaRPr dirty="0"/>
          </a:p>
          <a:p>
            <a:pPr marL="457200" lvl="0" indent="-342900" algn="l" rtl="0">
              <a:lnSpc>
                <a:spcPct val="115000"/>
              </a:lnSpc>
              <a:spcBef>
                <a:spcPts val="0"/>
              </a:spcBef>
              <a:spcAft>
                <a:spcPts val="0"/>
              </a:spcAft>
              <a:buSzPts val="1800"/>
              <a:buFont typeface="Nunito"/>
              <a:buChar char="●"/>
            </a:pPr>
            <a:r>
              <a:rPr lang="en-GB" dirty="0"/>
              <a:t>Give your child time to go outside and reduce screen time.</a:t>
            </a:r>
          </a:p>
          <a:p>
            <a:pPr marL="457200" lvl="0" indent="-342900" algn="l" rtl="0">
              <a:lnSpc>
                <a:spcPct val="115000"/>
              </a:lnSpc>
              <a:spcBef>
                <a:spcPts val="0"/>
              </a:spcBef>
              <a:spcAft>
                <a:spcPts val="0"/>
              </a:spcAft>
              <a:buSzPts val="1800"/>
              <a:buFont typeface="Nunito"/>
              <a:buChar char="●"/>
            </a:pPr>
            <a:endParaRPr dirty="0"/>
          </a:p>
          <a:p>
            <a:pPr marL="457200" lvl="0" indent="-342900" algn="l" rtl="0">
              <a:lnSpc>
                <a:spcPct val="115000"/>
              </a:lnSpc>
              <a:spcBef>
                <a:spcPts val="0"/>
              </a:spcBef>
              <a:spcAft>
                <a:spcPts val="0"/>
              </a:spcAft>
              <a:buSzPts val="1800"/>
              <a:buFont typeface="Nunito"/>
              <a:buChar char="●"/>
            </a:pPr>
            <a:r>
              <a:rPr lang="en-GB" dirty="0"/>
              <a:t>Ensure your child is eating and drinking well and getting a good amount</a:t>
            </a:r>
          </a:p>
          <a:p>
            <a:pPr marL="114300" lvl="0" indent="0" algn="l" rtl="0">
              <a:lnSpc>
                <a:spcPct val="115000"/>
              </a:lnSpc>
              <a:spcBef>
                <a:spcPts val="0"/>
              </a:spcBef>
              <a:spcAft>
                <a:spcPts val="0"/>
              </a:spcAft>
              <a:buSzPts val="1800"/>
              <a:buNone/>
            </a:pPr>
            <a:r>
              <a:rPr lang="en-GB" dirty="0"/>
              <a:t>	  of sleep.</a:t>
            </a:r>
            <a:endParaRPr dirty="0"/>
          </a:p>
        </p:txBody>
      </p:sp>
      <p:sp>
        <p:nvSpPr>
          <p:cNvPr id="243" name="Google Shape;243;p2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Supporting your child in preparing for the SATs</a:t>
            </a:r>
            <a:endParaRPr/>
          </a:p>
        </p:txBody>
      </p:sp>
      <p:sp>
        <p:nvSpPr>
          <p:cNvPr id="249" name="Google Shape;249;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Further tips:</a:t>
            </a:r>
            <a:endParaRPr dirty="0"/>
          </a:p>
          <a:p>
            <a:pPr marL="457200" lvl="0" indent="-342900" algn="l" rtl="0">
              <a:lnSpc>
                <a:spcPct val="115000"/>
              </a:lnSpc>
              <a:spcBef>
                <a:spcPts val="0"/>
              </a:spcBef>
              <a:spcAft>
                <a:spcPts val="0"/>
              </a:spcAft>
              <a:buSzPts val="1800"/>
              <a:buFont typeface="Nunito"/>
              <a:buChar char="●"/>
            </a:pPr>
            <a:r>
              <a:rPr lang="en-GB" dirty="0"/>
              <a:t>Keep revision light. Going over key skills (times tables, real world mental maths as you are shopping or cooking) is a good way to keep revision light. </a:t>
            </a:r>
          </a:p>
          <a:p>
            <a:pPr marL="457200" lvl="0" indent="-342900" algn="l" rtl="0">
              <a:lnSpc>
                <a:spcPct val="115000"/>
              </a:lnSpc>
              <a:spcBef>
                <a:spcPts val="0"/>
              </a:spcBef>
              <a:spcAft>
                <a:spcPts val="0"/>
              </a:spcAft>
              <a:buSzPts val="1800"/>
              <a:buFont typeface="Nunito"/>
              <a:buChar char="●"/>
            </a:pPr>
            <a:endParaRPr dirty="0"/>
          </a:p>
          <a:p>
            <a:pPr marL="457200" lvl="0" indent="-342900" algn="l" rtl="0">
              <a:lnSpc>
                <a:spcPct val="115000"/>
              </a:lnSpc>
              <a:spcBef>
                <a:spcPts val="0"/>
              </a:spcBef>
              <a:spcAft>
                <a:spcPts val="0"/>
              </a:spcAft>
              <a:buSzPts val="1800"/>
              <a:buFont typeface="Nunito"/>
              <a:buChar char="●"/>
            </a:pPr>
            <a:r>
              <a:rPr lang="en-GB" dirty="0"/>
              <a:t>There are plenty of free or inexpensive SATs practice materials for parents available. </a:t>
            </a:r>
          </a:p>
          <a:p>
            <a:pPr marL="457200" lvl="0" indent="-342900" algn="l" rtl="0">
              <a:lnSpc>
                <a:spcPct val="115000"/>
              </a:lnSpc>
              <a:spcBef>
                <a:spcPts val="0"/>
              </a:spcBef>
              <a:spcAft>
                <a:spcPts val="0"/>
              </a:spcAft>
              <a:buSzPts val="1800"/>
              <a:buFont typeface="Nunito"/>
              <a:buChar char="●"/>
            </a:pPr>
            <a:endParaRPr dirty="0"/>
          </a:p>
          <a:p>
            <a:pPr marL="457200" lvl="0" indent="-342900" algn="l" rtl="0">
              <a:lnSpc>
                <a:spcPct val="115000"/>
              </a:lnSpc>
              <a:spcBef>
                <a:spcPts val="0"/>
              </a:spcBef>
              <a:spcAft>
                <a:spcPts val="0"/>
              </a:spcAft>
              <a:buSzPts val="1800"/>
              <a:buFont typeface="Nunito"/>
              <a:buChar char="●"/>
            </a:pPr>
            <a:r>
              <a:rPr lang="en-GB" dirty="0"/>
              <a:t>If you’re looking to support your child further with maths at home, there are lots of good websites with free Year 6 revision resources. </a:t>
            </a:r>
            <a:endParaRPr dirty="0"/>
          </a:p>
        </p:txBody>
      </p:sp>
      <p:sp>
        <p:nvSpPr>
          <p:cNvPr id="250" name="Google Shape;250;p2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Things to remember about SATs</a:t>
            </a:r>
            <a:endParaRPr/>
          </a:p>
        </p:txBody>
      </p:sp>
      <p:sp>
        <p:nvSpPr>
          <p:cNvPr id="256" name="Google Shape;256;p2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solidFill>
                  <a:srgbClr val="283593"/>
                </a:solidFill>
              </a:rPr>
              <a:t>SATs focus on what children know about Maths and English. </a:t>
            </a:r>
            <a:endParaRPr dirty="0"/>
          </a:p>
          <a:p>
            <a:pPr marL="114300" lvl="0" indent="0" algn="l" rtl="0">
              <a:lnSpc>
                <a:spcPct val="115000"/>
              </a:lnSpc>
              <a:spcBef>
                <a:spcPts val="0"/>
              </a:spcBef>
              <a:spcAft>
                <a:spcPts val="0"/>
              </a:spcAft>
              <a:buSzPts val="1800"/>
              <a:buNone/>
            </a:pPr>
            <a:r>
              <a:rPr lang="en-GB" dirty="0"/>
              <a:t>They will not reflect how talented they are at science, geography, art, PE…, and they certainly won’t highlight all their amazing personal characteristics.</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GB" dirty="0">
                <a:solidFill>
                  <a:srgbClr val="283593"/>
                </a:solidFill>
              </a:rPr>
              <a:t>SATs don’t tell the whole story.</a:t>
            </a:r>
            <a:endParaRPr dirty="0"/>
          </a:p>
          <a:p>
            <a:pPr marL="114300" lvl="0" indent="0" algn="l" rtl="0">
              <a:lnSpc>
                <a:spcPct val="115000"/>
              </a:lnSpc>
              <a:spcBef>
                <a:spcPts val="0"/>
              </a:spcBef>
              <a:spcAft>
                <a:spcPts val="0"/>
              </a:spcAft>
              <a:buSzPts val="180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lvl="0" indent="0" algn="l" rtl="0">
              <a:lnSpc>
                <a:spcPct val="115000"/>
              </a:lnSpc>
              <a:spcBef>
                <a:spcPts val="0"/>
              </a:spcBef>
              <a:spcAft>
                <a:spcPts val="0"/>
              </a:spcAft>
              <a:buSzPts val="1800"/>
              <a:buNone/>
            </a:pPr>
            <a:endParaRPr dirty="0"/>
          </a:p>
        </p:txBody>
      </p:sp>
      <p:sp>
        <p:nvSpPr>
          <p:cNvPr id="257" name="Google Shape;257;p2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FCBF-B9F8-DF6B-F081-2DCD03864166}"/>
              </a:ext>
            </a:extLst>
          </p:cNvPr>
          <p:cNvSpPr>
            <a:spLocks noGrp="1"/>
          </p:cNvSpPr>
          <p:nvPr>
            <p:ph type="title"/>
          </p:nvPr>
        </p:nvSpPr>
        <p:spPr>
          <a:xfrm>
            <a:off x="290945" y="0"/>
            <a:ext cx="8562109" cy="2703476"/>
          </a:xfrm>
        </p:spPr>
        <p:txBody>
          <a:bodyPr>
            <a:normAutofit/>
          </a:bodyPr>
          <a:lstStyle/>
          <a:p>
            <a:r>
              <a:rPr lang="en-GB" sz="4400" dirty="0"/>
              <a:t>Thank you for coming!</a:t>
            </a:r>
            <a:br>
              <a:rPr lang="en-GB" sz="4400" dirty="0"/>
            </a:br>
            <a:r>
              <a:rPr lang="en-GB" sz="3200" dirty="0"/>
              <a:t>We’re happy to answer any questions.</a:t>
            </a:r>
            <a:endParaRPr lang="en-GB" sz="4400" dirty="0"/>
          </a:p>
        </p:txBody>
      </p:sp>
      <p:sp>
        <p:nvSpPr>
          <p:cNvPr id="3" name="Slide Number Placeholder 2">
            <a:extLst>
              <a:ext uri="{FF2B5EF4-FFF2-40B4-BE49-F238E27FC236}">
                <a16:creationId xmlns:a16="http://schemas.microsoft.com/office/drawing/2014/main" id="{5C60D716-5E49-8BC7-C3D5-72F278F2B5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spTree>
    <p:extLst>
      <p:ext uri="{BB962C8B-B14F-4D97-AF65-F5344CB8AC3E}">
        <p14:creationId xmlns:p14="http://schemas.microsoft.com/office/powerpoint/2010/main" val="214622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When and how the SATs are completed</a:t>
            </a:r>
            <a:endParaRPr dirty="0"/>
          </a:p>
        </p:txBody>
      </p:sp>
      <p:sp>
        <p:nvSpPr>
          <p:cNvPr id="43" name="Google Shape;43;p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400" dirty="0"/>
              <a:t>The tests take place during normal school hours, under exam conditions. </a:t>
            </a:r>
            <a:endParaRPr sz="1400" dirty="0"/>
          </a:p>
          <a:p>
            <a:pPr marL="457200" lvl="0" indent="-342900" algn="l" rtl="0">
              <a:lnSpc>
                <a:spcPct val="115000"/>
              </a:lnSpc>
              <a:spcBef>
                <a:spcPts val="0"/>
              </a:spcBef>
              <a:spcAft>
                <a:spcPts val="0"/>
              </a:spcAft>
              <a:buSzPts val="1800"/>
              <a:buFont typeface="Nunito"/>
              <a:buChar char="●"/>
            </a:pPr>
            <a:endParaRPr lang="en-GB" sz="1400" dirty="0"/>
          </a:p>
          <a:p>
            <a:pPr marL="457200" lvl="0" indent="-342900" algn="l" rtl="0">
              <a:lnSpc>
                <a:spcPct val="115000"/>
              </a:lnSpc>
              <a:spcBef>
                <a:spcPts val="0"/>
              </a:spcBef>
              <a:spcAft>
                <a:spcPts val="0"/>
              </a:spcAft>
              <a:buSzPts val="1800"/>
              <a:buFont typeface="Nunito"/>
              <a:buChar char="●"/>
            </a:pPr>
            <a:r>
              <a:rPr lang="en-GB" sz="1400" dirty="0"/>
              <a:t>After the tests are completed, the papers are sent away to be marked </a:t>
            </a:r>
            <a:r>
              <a:rPr lang="en-GB" sz="1400" dirty="0">
                <a:solidFill>
                  <a:srgbClr val="283593"/>
                </a:solidFill>
              </a:rPr>
              <a:t>externally</a:t>
            </a:r>
            <a:r>
              <a:rPr lang="en-GB" sz="1400" dirty="0"/>
              <a:t>. </a:t>
            </a:r>
          </a:p>
          <a:p>
            <a:pPr marL="457200" lvl="0" indent="-342900" algn="l" rtl="0">
              <a:lnSpc>
                <a:spcPct val="115000"/>
              </a:lnSpc>
              <a:spcBef>
                <a:spcPts val="0"/>
              </a:spcBef>
              <a:spcAft>
                <a:spcPts val="0"/>
              </a:spcAft>
              <a:buSzPts val="1800"/>
              <a:buFont typeface="Nunito"/>
              <a:buChar char="●"/>
            </a:pPr>
            <a:endParaRPr sz="1400" b="1" u="sng" dirty="0"/>
          </a:p>
          <a:p>
            <a:pPr marL="457200" lvl="0" indent="-342900" algn="l" rtl="0">
              <a:lnSpc>
                <a:spcPct val="115000"/>
              </a:lnSpc>
              <a:spcBef>
                <a:spcPts val="0"/>
              </a:spcBef>
              <a:spcAft>
                <a:spcPts val="0"/>
              </a:spcAft>
              <a:buSzPts val="1800"/>
              <a:buFont typeface="Nunito"/>
              <a:buChar char="●"/>
            </a:pPr>
            <a:r>
              <a:rPr lang="en-GB" sz="1400" dirty="0"/>
              <a:t>The results are then sent to the school in July. </a:t>
            </a:r>
          </a:p>
          <a:p>
            <a:pPr marL="457200" lvl="0" indent="-342900" algn="l" rtl="0">
              <a:lnSpc>
                <a:spcPct val="115000"/>
              </a:lnSpc>
              <a:spcBef>
                <a:spcPts val="0"/>
              </a:spcBef>
              <a:spcAft>
                <a:spcPts val="0"/>
              </a:spcAft>
              <a:buSzPts val="1800"/>
              <a:buFont typeface="Nunito"/>
              <a:buChar char="●"/>
            </a:pPr>
            <a:endParaRPr sz="1400" dirty="0"/>
          </a:p>
          <a:p>
            <a:pPr marL="114300" lvl="0" indent="0" algn="l" rtl="0">
              <a:lnSpc>
                <a:spcPct val="115000"/>
              </a:lnSpc>
              <a:spcBef>
                <a:spcPts val="0"/>
              </a:spcBef>
              <a:spcAft>
                <a:spcPts val="0"/>
              </a:spcAft>
              <a:buSzPts val="1800"/>
              <a:buNone/>
            </a:pPr>
            <a:endParaRPr sz="1400" dirty="0"/>
          </a:p>
          <a:p>
            <a:pPr marL="914400" lvl="1" indent="-317500" algn="l" rtl="0">
              <a:lnSpc>
                <a:spcPct val="100000"/>
              </a:lnSpc>
              <a:spcBef>
                <a:spcPts val="0"/>
              </a:spcBef>
              <a:spcAft>
                <a:spcPts val="0"/>
              </a:spcAft>
              <a:buSzPts val="1400"/>
              <a:buChar char="○"/>
            </a:pPr>
            <a:r>
              <a:rPr lang="en-GB" sz="1800" dirty="0">
                <a:solidFill>
                  <a:srgbClr val="283593"/>
                </a:solidFill>
                <a:latin typeface="Arial"/>
                <a:ea typeface="Arial"/>
                <a:cs typeface="Arial"/>
                <a:sym typeface="Arial"/>
              </a:rPr>
              <a:t>Spelling, punctuation and grammar (paper 1: Grammar/ Punctuation) – 45 minutes</a:t>
            </a:r>
            <a:endParaRPr sz="1800" dirty="0"/>
          </a:p>
          <a:p>
            <a:pPr marL="914400" lvl="1" indent="-317500" algn="l" rtl="0">
              <a:lnSpc>
                <a:spcPct val="100000"/>
              </a:lnSpc>
              <a:spcBef>
                <a:spcPts val="0"/>
              </a:spcBef>
              <a:spcAft>
                <a:spcPts val="0"/>
              </a:spcAft>
              <a:buSzPts val="1400"/>
              <a:buChar char="○"/>
            </a:pPr>
            <a:r>
              <a:rPr lang="en-GB" sz="1800" dirty="0">
                <a:solidFill>
                  <a:srgbClr val="283593"/>
                </a:solidFill>
                <a:latin typeface="Arial"/>
                <a:ea typeface="Arial"/>
                <a:cs typeface="Arial"/>
                <a:sym typeface="Arial"/>
              </a:rPr>
              <a:t>Spelling, punctuation and grammar (paper 2: Spelling) – 15 minutes</a:t>
            </a:r>
            <a:endParaRPr sz="1800" dirty="0"/>
          </a:p>
          <a:p>
            <a:pPr marL="914400" lvl="1" indent="-317500" algn="l" rtl="0">
              <a:lnSpc>
                <a:spcPct val="100000"/>
              </a:lnSpc>
              <a:spcBef>
                <a:spcPts val="0"/>
              </a:spcBef>
              <a:spcAft>
                <a:spcPts val="0"/>
              </a:spcAft>
              <a:buSzPts val="1400"/>
              <a:buChar char="○"/>
            </a:pPr>
            <a:r>
              <a:rPr lang="en-GB" sz="1800" dirty="0">
                <a:solidFill>
                  <a:srgbClr val="283593"/>
                </a:solidFill>
                <a:latin typeface="Arial"/>
                <a:ea typeface="Arial"/>
                <a:cs typeface="Arial"/>
                <a:sym typeface="Arial"/>
              </a:rPr>
              <a:t>Reading – 60 minutes </a:t>
            </a:r>
            <a:endParaRPr sz="1800" dirty="0"/>
          </a:p>
          <a:p>
            <a:pPr marL="914400" lvl="1" indent="-317500" algn="l" rtl="0">
              <a:lnSpc>
                <a:spcPct val="100000"/>
              </a:lnSpc>
              <a:spcBef>
                <a:spcPts val="0"/>
              </a:spcBef>
              <a:spcAft>
                <a:spcPts val="0"/>
              </a:spcAft>
              <a:buSzPts val="1400"/>
              <a:buChar char="○"/>
            </a:pPr>
            <a:r>
              <a:rPr lang="en-GB" sz="1800" dirty="0">
                <a:solidFill>
                  <a:srgbClr val="283593"/>
                </a:solidFill>
                <a:latin typeface="Arial"/>
                <a:ea typeface="Arial"/>
                <a:cs typeface="Arial"/>
                <a:sym typeface="Arial"/>
              </a:rPr>
              <a:t>Maths (paper 1: Arithmetic) – 30 minutes</a:t>
            </a:r>
            <a:endParaRPr sz="1800" dirty="0"/>
          </a:p>
          <a:p>
            <a:pPr marL="914400" lvl="1" indent="-317500" algn="l" rtl="0">
              <a:lnSpc>
                <a:spcPct val="100000"/>
              </a:lnSpc>
              <a:spcBef>
                <a:spcPts val="0"/>
              </a:spcBef>
              <a:spcAft>
                <a:spcPts val="0"/>
              </a:spcAft>
              <a:buSzPts val="1400"/>
              <a:buChar char="○"/>
            </a:pPr>
            <a:r>
              <a:rPr lang="en-GB" sz="1800" dirty="0">
                <a:solidFill>
                  <a:srgbClr val="283593"/>
                </a:solidFill>
                <a:latin typeface="Arial"/>
                <a:ea typeface="Arial"/>
                <a:cs typeface="Arial"/>
                <a:sym typeface="Arial"/>
              </a:rPr>
              <a:t>Maths (paper 2: Reasoning) – 40 minutes</a:t>
            </a:r>
            <a:endParaRPr sz="1800" dirty="0"/>
          </a:p>
          <a:p>
            <a:pPr marL="914400" lvl="1" indent="-317500" algn="l" rtl="0">
              <a:lnSpc>
                <a:spcPct val="100000"/>
              </a:lnSpc>
              <a:spcBef>
                <a:spcPts val="0"/>
              </a:spcBef>
              <a:spcAft>
                <a:spcPts val="0"/>
              </a:spcAft>
              <a:buSzPts val="1400"/>
              <a:buChar char="○"/>
            </a:pPr>
            <a:r>
              <a:rPr lang="en-GB" sz="1800" dirty="0">
                <a:solidFill>
                  <a:srgbClr val="283593"/>
                </a:solidFill>
                <a:latin typeface="Arial"/>
                <a:ea typeface="Arial"/>
                <a:cs typeface="Arial"/>
                <a:sym typeface="Arial"/>
              </a:rPr>
              <a:t>Maths (paper 3: Reasoning) – 40 minutes</a:t>
            </a:r>
            <a:endParaRPr sz="1800" dirty="0"/>
          </a:p>
        </p:txBody>
      </p:sp>
      <p:sp>
        <p:nvSpPr>
          <p:cNvPr id="44" name="Google Shape;44;p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2" end="2"/>
                                            </p:txEl>
                                          </p:spTgt>
                                        </p:tgtEl>
                                        <p:attrNameLst>
                                          <p:attrName>style.visibility</p:attrName>
                                        </p:attrNameLst>
                                      </p:cBhvr>
                                      <p:to>
                                        <p:strVal val="visible"/>
                                      </p:to>
                                    </p:set>
                                    <p:animEffect transition="in" filter="fade">
                                      <p:cBhvr>
                                        <p:cTn id="12" dur="500"/>
                                        <p:tgtEl>
                                          <p:spTgt spid="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4" end="4"/>
                                            </p:txEl>
                                          </p:spTgt>
                                        </p:tgtEl>
                                        <p:attrNameLst>
                                          <p:attrName>style.visibility</p:attrName>
                                        </p:attrNameLst>
                                      </p:cBhvr>
                                      <p:to>
                                        <p:strVal val="visible"/>
                                      </p:to>
                                    </p:set>
                                    <p:animEffect transition="in" filter="fade">
                                      <p:cBhvr>
                                        <p:cTn id="17" dur="500"/>
                                        <p:tgtEl>
                                          <p:spTgt spid="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xEl>
                                              <p:pRg st="7" end="7"/>
                                            </p:txEl>
                                          </p:spTgt>
                                        </p:tgtEl>
                                        <p:attrNameLst>
                                          <p:attrName>style.visibility</p:attrName>
                                        </p:attrNameLst>
                                      </p:cBhvr>
                                      <p:to>
                                        <p:strVal val="visible"/>
                                      </p:to>
                                    </p:set>
                                    <p:animEffect transition="in" filter="fade">
                                      <p:cBhvr>
                                        <p:cTn id="22" dur="500"/>
                                        <p:tgtEl>
                                          <p:spTgt spid="4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xEl>
                                              <p:pRg st="8" end="8"/>
                                            </p:txEl>
                                          </p:spTgt>
                                        </p:tgtEl>
                                        <p:attrNameLst>
                                          <p:attrName>style.visibility</p:attrName>
                                        </p:attrNameLst>
                                      </p:cBhvr>
                                      <p:to>
                                        <p:strVal val="visible"/>
                                      </p:to>
                                    </p:set>
                                    <p:animEffect transition="in" filter="fade">
                                      <p:cBhvr>
                                        <p:cTn id="27" dur="500"/>
                                        <p:tgtEl>
                                          <p:spTgt spid="4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xEl>
                                              <p:pRg st="9" end="9"/>
                                            </p:txEl>
                                          </p:spTgt>
                                        </p:tgtEl>
                                        <p:attrNameLst>
                                          <p:attrName>style.visibility</p:attrName>
                                        </p:attrNameLst>
                                      </p:cBhvr>
                                      <p:to>
                                        <p:strVal val="visible"/>
                                      </p:to>
                                    </p:set>
                                    <p:animEffect transition="in" filter="fade">
                                      <p:cBhvr>
                                        <p:cTn id="32" dur="500"/>
                                        <p:tgtEl>
                                          <p:spTgt spid="4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xEl>
                                              <p:pRg st="10" end="10"/>
                                            </p:txEl>
                                          </p:spTgt>
                                        </p:tgtEl>
                                        <p:attrNameLst>
                                          <p:attrName>style.visibility</p:attrName>
                                        </p:attrNameLst>
                                      </p:cBhvr>
                                      <p:to>
                                        <p:strVal val="visible"/>
                                      </p:to>
                                    </p:set>
                                    <p:animEffect transition="in" filter="fade">
                                      <p:cBhvr>
                                        <p:cTn id="37" dur="500"/>
                                        <p:tgtEl>
                                          <p:spTgt spid="4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xEl>
                                              <p:pRg st="11" end="11"/>
                                            </p:txEl>
                                          </p:spTgt>
                                        </p:tgtEl>
                                        <p:attrNameLst>
                                          <p:attrName>style.visibility</p:attrName>
                                        </p:attrNameLst>
                                      </p:cBhvr>
                                      <p:to>
                                        <p:strVal val="visible"/>
                                      </p:to>
                                    </p:set>
                                    <p:animEffect transition="in" filter="fade">
                                      <p:cBhvr>
                                        <p:cTn id="42" dur="500"/>
                                        <p:tgtEl>
                                          <p:spTgt spid="4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xEl>
                                              <p:pRg st="12" end="12"/>
                                            </p:txEl>
                                          </p:spTgt>
                                        </p:tgtEl>
                                        <p:attrNameLst>
                                          <p:attrName>style.visibility</p:attrName>
                                        </p:attrNameLst>
                                      </p:cBhvr>
                                      <p:to>
                                        <p:strVal val="visible"/>
                                      </p:to>
                                    </p:set>
                                    <p:animEffect transition="in" filter="fade">
                                      <p:cBhvr>
                                        <p:cTn id="47" dur="500"/>
                                        <p:tgtEl>
                                          <p:spTgt spid="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The results</a:t>
            </a:r>
            <a:endParaRPr/>
          </a:p>
        </p:txBody>
      </p:sp>
      <p:sp>
        <p:nvSpPr>
          <p:cNvPr id="57" name="Google Shape;57;p5"/>
          <p:cNvSpPr txBox="1">
            <a:spLocks noGrp="1"/>
          </p:cNvSpPr>
          <p:nvPr>
            <p:ph type="body" idx="1"/>
          </p:nvPr>
        </p:nvSpPr>
        <p:spPr>
          <a:xfrm>
            <a:off x="131591" y="737835"/>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Once marked, the tests will be given the following scores:</a:t>
            </a:r>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Font typeface="Nunito"/>
              <a:buChar char="●"/>
            </a:pPr>
            <a:r>
              <a:rPr lang="en-GB" dirty="0"/>
              <a:t>A raw score (total number of marks achieved for each paper);</a:t>
            </a:r>
            <a:endParaRPr dirty="0"/>
          </a:p>
          <a:p>
            <a:pPr marL="457200" lvl="0" indent="-342900" algn="l" rtl="0">
              <a:lnSpc>
                <a:spcPct val="115000"/>
              </a:lnSpc>
              <a:spcBef>
                <a:spcPts val="0"/>
              </a:spcBef>
              <a:spcAft>
                <a:spcPts val="0"/>
              </a:spcAft>
              <a:buSzPts val="1800"/>
              <a:buFont typeface="Nunito"/>
              <a:buChar char="●"/>
            </a:pPr>
            <a:r>
              <a:rPr lang="en-GB" dirty="0"/>
              <a:t>A scaled score (see below);</a:t>
            </a:r>
            <a:endParaRPr dirty="0"/>
          </a:p>
          <a:p>
            <a:pPr marL="457200" lvl="0" indent="-342900" algn="l" rtl="0">
              <a:lnSpc>
                <a:spcPct val="115000"/>
              </a:lnSpc>
              <a:spcBef>
                <a:spcPts val="0"/>
              </a:spcBef>
              <a:spcAft>
                <a:spcPts val="0"/>
              </a:spcAft>
              <a:buSzPts val="1800"/>
              <a:buFont typeface="Nunito"/>
              <a:buChar char="●"/>
            </a:pPr>
            <a:r>
              <a:rPr lang="en-GB" dirty="0"/>
              <a:t>A judgement on if the National Standard has been met. </a:t>
            </a:r>
            <a:endParaRPr dirty="0"/>
          </a:p>
          <a:p>
            <a:pPr marL="457200" lvl="0" indent="-228600" algn="l" rtl="0">
              <a:lnSpc>
                <a:spcPct val="115000"/>
              </a:lnSpc>
              <a:spcBef>
                <a:spcPts val="0"/>
              </a:spcBef>
              <a:spcAft>
                <a:spcPts val="0"/>
              </a:spcAft>
              <a:buSzPts val="1800"/>
              <a:buFont typeface="Nunito"/>
              <a:buNone/>
            </a:pPr>
            <a:endParaRPr dirty="0"/>
          </a:p>
          <a:p>
            <a:pPr marL="114300" lvl="0" indent="0" algn="l" rtl="0">
              <a:lnSpc>
                <a:spcPct val="115000"/>
              </a:lnSpc>
              <a:spcBef>
                <a:spcPts val="0"/>
              </a:spcBef>
              <a:spcAft>
                <a:spcPts val="0"/>
              </a:spcAft>
              <a:buSzPts val="1800"/>
              <a:buNone/>
            </a:pPr>
            <a:r>
              <a:rPr lang="en-GB" dirty="0"/>
              <a:t>Even though the tests are made to the same standard each year, the questions must be different. This means the difficulty of the tests may vary. Scaled scores ensures an accurate comparison of performance over time.</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GB" dirty="0"/>
              <a:t>Scaled scores range from 80 to 120. </a:t>
            </a:r>
            <a:endParaRPr dirty="0"/>
          </a:p>
          <a:p>
            <a:pPr marL="114300" lvl="0" indent="0" algn="l" rtl="0">
              <a:lnSpc>
                <a:spcPct val="115000"/>
              </a:lnSpc>
              <a:spcBef>
                <a:spcPts val="0"/>
              </a:spcBef>
              <a:spcAft>
                <a:spcPts val="0"/>
              </a:spcAft>
              <a:buSzPts val="1800"/>
              <a:buNone/>
            </a:pPr>
            <a:r>
              <a:rPr lang="en-GB" dirty="0">
                <a:solidFill>
                  <a:srgbClr val="283593"/>
                </a:solidFill>
              </a:rPr>
              <a:t>A scaled score of 100 or more shows the pupil is meeting the National Standard. </a:t>
            </a:r>
            <a:endParaRPr dirty="0"/>
          </a:p>
        </p:txBody>
      </p:sp>
      <p:sp>
        <p:nvSpPr>
          <p:cNvPr id="58" name="Google Shape;58;p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Monday 11</a:t>
            </a:r>
            <a:r>
              <a:rPr lang="en-GB" baseline="30000"/>
              <a:t>th</a:t>
            </a:r>
            <a:r>
              <a:rPr lang="en-GB"/>
              <a:t> May</a:t>
            </a:r>
            <a:endParaRPr/>
          </a:p>
        </p:txBody>
      </p:sp>
      <p:sp>
        <p:nvSpPr>
          <p:cNvPr id="64" name="Google Shape;64;p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Grammar, punctuation and spelling consists of two papers.</a:t>
            </a:r>
            <a:endParaRPr dirty="0"/>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Font typeface="Nunito"/>
              <a:buChar char="●"/>
            </a:pPr>
            <a:r>
              <a:rPr lang="en-GB" dirty="0"/>
              <a:t>Paper 1 focuses on all three elements (grammar, punctuation and spelling or GPS). The paper lasts for </a:t>
            </a:r>
            <a:r>
              <a:rPr lang="en-GB" dirty="0">
                <a:solidFill>
                  <a:srgbClr val="283593"/>
                </a:solidFill>
              </a:rPr>
              <a:t>45 minutes</a:t>
            </a:r>
            <a:r>
              <a:rPr lang="en-GB" dirty="0"/>
              <a:t>. </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Paper 2 consists of a spelling test only. It should take approximately </a:t>
            </a:r>
            <a:r>
              <a:rPr lang="en-GB" dirty="0">
                <a:solidFill>
                  <a:srgbClr val="283593"/>
                </a:solidFill>
              </a:rPr>
              <a:t>15 minutes</a:t>
            </a:r>
            <a:r>
              <a:rPr lang="en-GB" dirty="0"/>
              <a:t>, although this is not a set amount of time. </a:t>
            </a:r>
            <a:r>
              <a:rPr lang="en-GB" b="0" i="0" u="none" strike="noStrike" dirty="0">
                <a:solidFill>
                  <a:srgbClr val="000000"/>
                </a:solidFill>
                <a:effectLst/>
                <a:latin typeface="Arial" panose="020B0604020202020204" pitchFamily="34" charset="0"/>
              </a:rPr>
              <a:t>Each word read more than once. </a:t>
            </a:r>
            <a:endParaRPr dirty="0"/>
          </a:p>
        </p:txBody>
      </p:sp>
      <p:sp>
        <p:nvSpPr>
          <p:cNvPr id="65" name="Google Shape;65;p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1" name="Google Shape;71;p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focuses 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Grammatical terms/ word classes;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Functions of sentences;</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Combining words, phrases and clauses;</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Verb forms, tenses and consistency;</a:t>
            </a:r>
            <a:endParaRPr/>
          </a:p>
          <a:p>
            <a:pPr marL="457200" lvl="0" indent="-342900" algn="l" rtl="0">
              <a:lnSpc>
                <a:spcPct val="115000"/>
              </a:lnSpc>
              <a:spcBef>
                <a:spcPts val="0"/>
              </a:spcBef>
              <a:spcAft>
                <a:spcPts val="0"/>
              </a:spcAft>
              <a:buSzPts val="1800"/>
              <a:buFont typeface="Nunito"/>
              <a:buChar char="●"/>
            </a:pPr>
            <a:r>
              <a:rPr lang="en-GB">
                <a:solidFill>
                  <a:srgbClr val="283593"/>
                </a:solidFill>
              </a:rPr>
              <a:t>Punctuation;</a:t>
            </a:r>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Vocabulary;</a:t>
            </a:r>
            <a:endParaRPr>
              <a:solidFill>
                <a:srgbClr val="283593"/>
              </a:solidFill>
            </a:endParaRPr>
          </a:p>
          <a:p>
            <a:pPr marL="457200" lvl="0" indent="-342900" algn="l" rtl="0">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Standard English and formality.</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This test requires a range of answer types but does not require longer formal answers. </a:t>
            </a:r>
            <a:endParaRPr/>
          </a:p>
        </p:txBody>
      </p:sp>
      <p:sp>
        <p:nvSpPr>
          <p:cNvPr id="72" name="Google Shape;72;p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1 (GPS)</a:t>
            </a:r>
            <a:endParaRPr/>
          </a:p>
        </p:txBody>
      </p:sp>
      <p:sp>
        <p:nvSpPr>
          <p:cNvPr id="78" name="Google Shape;78;p8"/>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 </a:t>
            </a:r>
            <a:endParaRPr/>
          </a:p>
        </p:txBody>
      </p:sp>
      <p:sp>
        <p:nvSpPr>
          <p:cNvPr id="79" name="Google Shape;79;p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80" name="Google Shape;80;p8"/>
          <p:cNvPicPr preferRelativeResize="0"/>
          <p:nvPr/>
        </p:nvPicPr>
        <p:blipFill>
          <a:blip r:embed="rId3">
            <a:alphaModFix/>
          </a:blip>
          <a:stretch>
            <a:fillRect/>
          </a:stretch>
        </p:blipFill>
        <p:spPr>
          <a:xfrm>
            <a:off x="459325" y="1347888"/>
            <a:ext cx="4226351" cy="1330950"/>
          </a:xfrm>
          <a:prstGeom prst="rect">
            <a:avLst/>
          </a:prstGeom>
          <a:noFill/>
          <a:ln>
            <a:noFill/>
          </a:ln>
        </p:spPr>
      </p:pic>
      <p:sp>
        <p:nvSpPr>
          <p:cNvPr id="81" name="Google Shape;81;p8"/>
          <p:cNvSpPr txBox="1"/>
          <p:nvPr/>
        </p:nvSpPr>
        <p:spPr>
          <a:xfrm>
            <a:off x="2377693" y="2178030"/>
            <a:ext cx="301800" cy="26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a:t>
            </a:r>
            <a:endParaRPr sz="1200" b="0" i="0" u="sng" strike="noStrike" cap="none">
              <a:solidFill>
                <a:schemeClr val="dk1"/>
              </a:solidFill>
              <a:latin typeface="Arial"/>
              <a:ea typeface="Arial"/>
              <a:cs typeface="Arial"/>
              <a:sym typeface="Arial"/>
            </a:endParaRPr>
          </a:p>
        </p:txBody>
      </p:sp>
      <p:pic>
        <p:nvPicPr>
          <p:cNvPr id="82" name="Google Shape;82;p8"/>
          <p:cNvPicPr preferRelativeResize="0"/>
          <p:nvPr/>
        </p:nvPicPr>
        <p:blipFill>
          <a:blip r:embed="rId4">
            <a:alphaModFix/>
          </a:blip>
          <a:stretch>
            <a:fillRect/>
          </a:stretch>
        </p:blipFill>
        <p:spPr>
          <a:xfrm>
            <a:off x="4671984" y="1982163"/>
            <a:ext cx="4298201" cy="1266500"/>
          </a:xfrm>
          <a:prstGeom prst="rect">
            <a:avLst/>
          </a:prstGeom>
          <a:noFill/>
          <a:ln>
            <a:noFill/>
          </a:ln>
        </p:spPr>
      </p:pic>
      <p:pic>
        <p:nvPicPr>
          <p:cNvPr id="83" name="Google Shape;83;p8"/>
          <p:cNvPicPr preferRelativeResize="0"/>
          <p:nvPr/>
        </p:nvPicPr>
        <p:blipFill>
          <a:blip r:embed="rId5">
            <a:alphaModFix/>
          </a:blip>
          <a:stretch>
            <a:fillRect/>
          </a:stretch>
        </p:blipFill>
        <p:spPr>
          <a:xfrm>
            <a:off x="662225" y="3451694"/>
            <a:ext cx="4418150" cy="1157131"/>
          </a:xfrm>
          <a:prstGeom prst="rect">
            <a:avLst/>
          </a:prstGeom>
          <a:noFill/>
          <a:ln>
            <a:noFill/>
          </a:ln>
        </p:spPr>
      </p:pic>
      <p:sp>
        <p:nvSpPr>
          <p:cNvPr id="84" name="Google Shape;84;p8"/>
          <p:cNvSpPr txBox="1"/>
          <p:nvPr/>
        </p:nvSpPr>
        <p:spPr>
          <a:xfrm>
            <a:off x="1250900" y="4110150"/>
            <a:ext cx="3177900" cy="1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2"/>
                </a:solidFill>
                <a:latin typeface="Nunito Sans SemiBold"/>
                <a:ea typeface="Nunito Sans SemiBold"/>
                <a:cs typeface="Nunito Sans SemiBold"/>
                <a:sym typeface="Nunito Sans SemiBold"/>
              </a:rPr>
              <a:t>The council maintain the local park. </a:t>
            </a:r>
            <a:endParaRPr sz="1300">
              <a:solidFill>
                <a:schemeClr val="dk2"/>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sz="1300">
              <a:solidFill>
                <a:schemeClr val="dk2"/>
              </a:solidFill>
              <a:latin typeface="Nunito Sans SemiBold"/>
              <a:ea typeface="Nunito Sans SemiBold"/>
              <a:cs typeface="Nunito Sans SemiBold"/>
              <a:sym typeface="Nunito Sans SemiBold"/>
            </a:endParaRPr>
          </a:p>
        </p:txBody>
      </p:sp>
      <p:sp>
        <p:nvSpPr>
          <p:cNvPr id="85" name="Google Shape;85;p8"/>
          <p:cNvSpPr/>
          <p:nvPr/>
        </p:nvSpPr>
        <p:spPr>
          <a:xfrm>
            <a:off x="5687375" y="2812600"/>
            <a:ext cx="3018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
        <p:nvSpPr>
          <p:cNvPr id="86" name="Google Shape;86;p8"/>
          <p:cNvSpPr/>
          <p:nvPr/>
        </p:nvSpPr>
        <p:spPr>
          <a:xfrm>
            <a:off x="5894175" y="3112625"/>
            <a:ext cx="228300" cy="17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SemiBold"/>
              <a:ea typeface="Nunito Sans SemiBold"/>
              <a:cs typeface="Nunito Sans SemiBold"/>
              <a:sym typeface="Nunito Sans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Grammar, Punctuation and Spelling: Paper 2 (spelling)</a:t>
            </a:r>
            <a:endParaRPr/>
          </a:p>
        </p:txBody>
      </p:sp>
      <p:sp>
        <p:nvSpPr>
          <p:cNvPr id="92" name="Google Shape;92;p9"/>
          <p:cNvSpPr txBox="1">
            <a:spLocks noGrp="1"/>
          </p:cNvSpPr>
          <p:nvPr>
            <p:ph type="body" idx="1"/>
          </p:nvPr>
        </p:nvSpPr>
        <p:spPr>
          <a:xfrm>
            <a:off x="311700" y="739303"/>
            <a:ext cx="8520600" cy="101916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Paper 2 is a shorter paper that focuses solely on spellings.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93" name="Google Shape;93;p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94" name="Google Shape;94;p9"/>
          <p:cNvPicPr preferRelativeResize="0"/>
          <p:nvPr/>
        </p:nvPicPr>
        <p:blipFill>
          <a:blip r:embed="rId3">
            <a:alphaModFix/>
          </a:blip>
          <a:stretch>
            <a:fillRect/>
          </a:stretch>
        </p:blipFill>
        <p:spPr>
          <a:xfrm>
            <a:off x="591400" y="1855750"/>
            <a:ext cx="4312651" cy="2352349"/>
          </a:xfrm>
          <a:prstGeom prst="rect">
            <a:avLst/>
          </a:prstGeom>
          <a:noFill/>
          <a:ln>
            <a:noFill/>
          </a:ln>
        </p:spPr>
      </p:pic>
      <p:pic>
        <p:nvPicPr>
          <p:cNvPr id="95" name="Google Shape;95;p9"/>
          <p:cNvPicPr preferRelativeResize="0"/>
          <p:nvPr/>
        </p:nvPicPr>
        <p:blipFill>
          <a:blip r:embed="rId4">
            <a:alphaModFix/>
          </a:blip>
          <a:stretch>
            <a:fillRect/>
          </a:stretch>
        </p:blipFill>
        <p:spPr>
          <a:xfrm>
            <a:off x="5483776" y="1413613"/>
            <a:ext cx="2518093" cy="3080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Tuesday 12</a:t>
            </a:r>
            <a:r>
              <a:rPr lang="en-GB" baseline="30000"/>
              <a:t>th</a:t>
            </a:r>
            <a:r>
              <a:rPr lang="en-GB"/>
              <a:t> May </a:t>
            </a:r>
            <a:endParaRPr/>
          </a:p>
        </p:txBody>
      </p:sp>
      <p:sp>
        <p:nvSpPr>
          <p:cNvPr id="101" name="Google Shape;101;p1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There is one reading test that lasts for </a:t>
            </a:r>
            <a:r>
              <a:rPr lang="en-GB" dirty="0">
                <a:solidFill>
                  <a:srgbClr val="283593"/>
                </a:solidFill>
              </a:rPr>
              <a:t>60 minutes</a:t>
            </a:r>
            <a:r>
              <a:rPr lang="en-GB" dirty="0"/>
              <a:t>. </a:t>
            </a:r>
            <a:endParaRPr dirty="0"/>
          </a:p>
          <a:p>
            <a:pPr marL="114300" lvl="0" indent="0" algn="l" rtl="0">
              <a:lnSpc>
                <a:spcPct val="115000"/>
              </a:lnSpc>
              <a:spcBef>
                <a:spcPts val="0"/>
              </a:spcBef>
              <a:spcAft>
                <a:spcPts val="0"/>
              </a:spcAft>
              <a:buSzPts val="1800"/>
              <a:buNone/>
            </a:pPr>
            <a:r>
              <a:rPr lang="en-GB" dirty="0"/>
              <a:t>There are three different set texts for children to read. </a:t>
            </a:r>
          </a:p>
          <a:p>
            <a:pPr marL="114300" lvl="0" indent="0" algn="l" rtl="0">
              <a:lnSpc>
                <a:spcPct val="115000"/>
              </a:lnSpc>
              <a:spcBef>
                <a:spcPts val="0"/>
              </a:spcBef>
              <a:spcAft>
                <a:spcPts val="0"/>
              </a:spcAft>
              <a:buSzPts val="1800"/>
              <a:buNone/>
            </a:pPr>
            <a:r>
              <a:rPr lang="en-GB" dirty="0"/>
              <a:t>These could be any combination of </a:t>
            </a:r>
            <a:r>
              <a:rPr lang="en-GB" dirty="0">
                <a:solidFill>
                  <a:srgbClr val="283593"/>
                </a:solidFill>
              </a:rPr>
              <a:t>non-fiction, fiction and/ or poetry</a:t>
            </a:r>
            <a:r>
              <a:rPr lang="en-GB" dirty="0"/>
              <a:t>. </a:t>
            </a:r>
            <a:endParaRPr dirty="0"/>
          </a:p>
          <a:p>
            <a:pPr marL="114300" lvl="0" indent="0" algn="l" rtl="0">
              <a:lnSpc>
                <a:spcPct val="115000"/>
              </a:lnSpc>
              <a:spcBef>
                <a:spcPts val="0"/>
              </a:spcBef>
              <a:spcAft>
                <a:spcPts val="0"/>
              </a:spcAft>
              <a:buSzPts val="1800"/>
              <a:buNone/>
            </a:pPr>
            <a:endParaRPr sz="1000" dirty="0"/>
          </a:p>
          <a:p>
            <a:pPr marL="114300" lvl="0" indent="0" algn="l" rtl="0">
              <a:lnSpc>
                <a:spcPct val="115000"/>
              </a:lnSpc>
              <a:spcBef>
                <a:spcPts val="0"/>
              </a:spcBef>
              <a:spcAft>
                <a:spcPts val="0"/>
              </a:spcAft>
              <a:buSzPts val="1800"/>
              <a:buNone/>
            </a:pPr>
            <a:r>
              <a:rPr lang="en-GB" dirty="0"/>
              <a:t>The test covers the following areas (known as Content Domains): </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Give/ explain the meaning of words in context;</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Retrieve and record information/ identify key details from fiction and non-fiction;</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Summarise main ideas from more than one paragraph;</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Make inferences from the text/ explain and justify inferences with evidence from the text;</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Predict what might happen from details stated and implied;</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Identify/ explain how information/ narrative content is related and contributes to meaning as a whole; </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Identify/ explain how meaning is enhanced through choice of words and phrases;</a:t>
            </a:r>
            <a:endParaRPr dirty="0"/>
          </a:p>
          <a:p>
            <a:pPr marL="457200" lvl="0" indent="-342900" algn="l" rtl="0">
              <a:lnSpc>
                <a:spcPct val="115000"/>
              </a:lnSpc>
              <a:spcBef>
                <a:spcPts val="0"/>
              </a:spcBef>
              <a:spcAft>
                <a:spcPts val="0"/>
              </a:spcAft>
              <a:buSzPts val="1800"/>
              <a:buFont typeface="Nunito"/>
              <a:buChar char="●"/>
            </a:pPr>
            <a:r>
              <a:rPr lang="en-GB" sz="1400" dirty="0">
                <a:solidFill>
                  <a:srgbClr val="283593"/>
                </a:solidFill>
              </a:rPr>
              <a:t>Make comparisons within the text. </a:t>
            </a:r>
            <a:endParaRPr dirty="0"/>
          </a:p>
        </p:txBody>
      </p:sp>
      <p:sp>
        <p:nvSpPr>
          <p:cNvPr id="102" name="Google Shape;102;p1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Priory_Junior_School_Template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33AD98EF-12D9-47B8-A300-A8C04AE63B9F}" vid="{BBE365B7-89EC-42E2-BE89-FFA890EFE17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6aa8f7-79b8-4f84-8283-65723ed214e4" xsi:nil="true"/>
    <lcf76f155ced4ddcb4097134ff3c332f xmlns="47c8b3e6-1893-4747-8ada-d22435b80e2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F02B4B405E0346B045ED168E239FD7" ma:contentTypeVersion="19" ma:contentTypeDescription="Create a new document." ma:contentTypeScope="" ma:versionID="56b6da0de55d80d927adca4caca717ec">
  <xsd:schema xmlns:xsd="http://www.w3.org/2001/XMLSchema" xmlns:xs="http://www.w3.org/2001/XMLSchema" xmlns:p="http://schemas.microsoft.com/office/2006/metadata/properties" xmlns:ns2="47c8b3e6-1893-4747-8ada-d22435b80e2d" xmlns:ns3="da6aa8f7-79b8-4f84-8283-65723ed214e4" targetNamespace="http://schemas.microsoft.com/office/2006/metadata/properties" ma:root="true" ma:fieldsID="16e052c81667c476e5e249c45ea2d3da" ns2:_="" ns3:_="">
    <xsd:import namespace="47c8b3e6-1893-4747-8ada-d22435b80e2d"/>
    <xsd:import namespace="da6aa8f7-79b8-4f84-8283-65723ed214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8b3e6-1893-4747-8ada-d22435b80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1a4b10-2610-4bc7-818a-bc0ab68693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6aa8f7-79b8-4f84-8283-65723ed214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a27595-502e-4751-9f33-0a442a3ccfbe}" ma:internalName="TaxCatchAll" ma:showField="CatchAllData" ma:web="da6aa8f7-79b8-4f84-8283-65723ed214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453BA1-581C-43B5-8481-6D1557D2CFF2}">
  <ds:schemaRefs>
    <ds:schemaRef ds:uri="http://schemas.microsoft.com/office/2006/metadata/properties"/>
    <ds:schemaRef ds:uri="http://schemas.microsoft.com/office/infopath/2007/PartnerControls"/>
    <ds:schemaRef ds:uri="da6aa8f7-79b8-4f84-8283-65723ed214e4"/>
    <ds:schemaRef ds:uri="47c8b3e6-1893-4747-8ada-d22435b80e2d"/>
  </ds:schemaRefs>
</ds:datastoreItem>
</file>

<file path=customXml/itemProps2.xml><?xml version="1.0" encoding="utf-8"?>
<ds:datastoreItem xmlns:ds="http://schemas.openxmlformats.org/officeDocument/2006/customXml" ds:itemID="{58F7D0CB-734C-45D1-BFB1-C860632C7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8b3e6-1893-4747-8ada-d22435b80e2d"/>
    <ds:schemaRef ds:uri="da6aa8f7-79b8-4f84-8283-65723ed21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C1169E-EF11-448F-9ABE-8942900F4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TotalTime>
  <Words>1948</Words>
  <Application>Microsoft Office PowerPoint</Application>
  <PresentationFormat>On-screen Show (16:9)</PresentationFormat>
  <Paragraphs>249</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Nunito</vt:lpstr>
      <vt:lpstr>Nunito SemiBold</vt:lpstr>
      <vt:lpstr>Arial</vt:lpstr>
      <vt:lpstr>Nunito Sans SemiBold</vt:lpstr>
      <vt:lpstr>Calibri</vt:lpstr>
      <vt:lpstr>Priory_Junior_School_Templateupdate</vt:lpstr>
      <vt:lpstr>PowerPoint Presentation</vt:lpstr>
      <vt:lpstr>What are the SATs? </vt:lpstr>
      <vt:lpstr>When and how the SATs are completed</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 2 (Reasoning)</vt:lpstr>
      <vt:lpstr>Maths Paper 2 (Reasoning)</vt:lpstr>
      <vt:lpstr>Maths Paper 3 (Reasoning)</vt:lpstr>
      <vt:lpstr>Maths Paper 3 (Reasoning)</vt:lpstr>
      <vt:lpstr>Supporting your child in preparing for the SATs</vt:lpstr>
      <vt:lpstr>Supporting your child in preparing for the SATs</vt:lpstr>
      <vt:lpstr>Things to remember about SATs</vt:lpstr>
      <vt:lpstr>Thank you for coming! We’re happy to answer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Hodgkiss</dc:creator>
  <cp:lastModifiedBy>Thomas Hodgkiss</cp:lastModifiedBy>
  <cp:revision>2</cp:revision>
  <dcterms:modified xsi:type="dcterms:W3CDTF">2026-04-15T15:29:21Z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0x0101007FF02B4B405E0346B045ED168E239FD7</vt:lpwstr>
  </property>
  <property fmtid="{D5CDD505-2E9C-101B-9397-08002B2CF9AE}" pid="3" name="MediaServiceImageTags">
    <vt:lpwstr/>
  </property>
</Properties>
</file>