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6" r:id="rId2"/>
    <p:sldId id="383" r:id="rId3"/>
    <p:sldId id="384" r:id="rId4"/>
    <p:sldId id="385" r:id="rId5"/>
    <p:sldId id="397" r:id="rId6"/>
    <p:sldId id="387" r:id="rId7"/>
    <p:sldId id="388" r:id="rId8"/>
    <p:sldId id="389" r:id="rId9"/>
    <p:sldId id="393" r:id="rId10"/>
    <p:sldId id="394" r:id="rId11"/>
    <p:sldId id="395" r:id="rId12"/>
    <p:sldId id="3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C1FF"/>
    <a:srgbClr val="9900CC"/>
    <a:srgbClr val="E18BFF"/>
    <a:srgbClr val="D55DFF"/>
    <a:srgbClr val="BF09FF"/>
    <a:srgbClr val="D4B7FF"/>
    <a:srgbClr val="C69FFF"/>
    <a:srgbClr val="A6A6A6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94309" autoAdjust="0"/>
  </p:normalViewPr>
  <p:slideViewPr>
    <p:cSldViewPr snapToGrid="0">
      <p:cViewPr varScale="1">
        <p:scale>
          <a:sx n="50" d="100"/>
          <a:sy n="50" d="100"/>
        </p:scale>
        <p:origin x="634" y="43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54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5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15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8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14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4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31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62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4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32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www.hamilton-trust.org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rht.org.uk/hamilton" TargetMode="External"/><Relationship Id="rId10" Type="http://schemas.openxmlformats.org/officeDocument/2006/relationships/image" Target="../media/image4.jp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1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DF0013-B369-480A-8086-B77BFB1E9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en-GB" sz="6600" b="1" dirty="0">
                <a:latin typeface="+mn-lt"/>
              </a:rPr>
              <a:t>Relative Clauses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8C9D70-33D1-B14F-A6CF-DE4AEF14D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7950"/>
            <a:ext cx="3003477" cy="4257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4296E4-7B17-5E4E-928D-D720DDEEA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41" y="0"/>
            <a:ext cx="3005320" cy="4261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7E4EE-BC27-9C40-A5E0-56413D218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22" y="2161"/>
            <a:ext cx="3008376" cy="425679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2BD2644-287B-9F4E-8DA4-41A11BE3B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52" y="10"/>
            <a:ext cx="3005320" cy="42610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068D822-ADA3-574A-B614-C573760C4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1169" y="4802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Sometimes the </a:t>
            </a:r>
            <a:r>
              <a:rPr lang="en-GB" sz="2400" dirty="0">
                <a:solidFill>
                  <a:srgbClr val="0000FF"/>
                </a:solidFill>
              </a:rPr>
              <a:t>relative clause </a:t>
            </a:r>
            <a:r>
              <a:rPr lang="en-GB" sz="2400" dirty="0"/>
              <a:t>is </a:t>
            </a:r>
            <a:r>
              <a:rPr lang="en-GB" sz="2400" i="1" dirty="0"/>
              <a:t>embedded</a:t>
            </a:r>
            <a:r>
              <a:rPr lang="en-GB" sz="2400" dirty="0"/>
              <a:t> in the </a:t>
            </a:r>
            <a:r>
              <a:rPr lang="en-GB" sz="2400" b="1" dirty="0"/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80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Superman</a:t>
            </a:r>
            <a:r>
              <a:rPr lang="en-GB" sz="2400" dirty="0">
                <a:solidFill>
                  <a:srgbClr val="0000FF"/>
                </a:solidFill>
              </a:rPr>
              <a:t>, who was growing angry,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shouted at Batman.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2188589" y="2807761"/>
            <a:ext cx="187024" cy="1314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24957" y="2988051"/>
            <a:ext cx="1314287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6579" y="4935739"/>
            <a:ext cx="44169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b="1" dirty="0"/>
              <a:t>main clause </a:t>
            </a:r>
            <a:r>
              <a:rPr lang="en-GB" sz="2000" dirty="0"/>
              <a:t>splits to make space...</a:t>
            </a:r>
          </a:p>
          <a:p>
            <a:pPr algn="ctr"/>
            <a:r>
              <a:rPr lang="en-GB" sz="2000" dirty="0"/>
              <a:t>for the </a:t>
            </a:r>
            <a:r>
              <a:rPr lang="en-GB" sz="2000" dirty="0">
                <a:solidFill>
                  <a:srgbClr val="0000FF"/>
                </a:solidFill>
              </a:rPr>
              <a:t>relative clause</a:t>
            </a:r>
            <a:r>
              <a:rPr lang="en-GB" sz="2000" dirty="0"/>
              <a:t>.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5021179" y="4025965"/>
            <a:ext cx="875402" cy="1225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7173580" y="2395716"/>
            <a:ext cx="187024" cy="21383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79367" y="2988051"/>
            <a:ext cx="1805071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52356A-2C7D-2B45-BF78-44EEAFE92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43" y="2106737"/>
            <a:ext cx="1446244" cy="2050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51FD87-16E2-3C4E-AB7A-A116E8760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37" y="2207905"/>
            <a:ext cx="1372633" cy="1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Sometimes the </a:t>
            </a:r>
            <a:r>
              <a:rPr lang="en-GB" sz="2800" dirty="0">
                <a:solidFill>
                  <a:srgbClr val="0000FF"/>
                </a:solidFill>
              </a:rPr>
              <a:t>relative clause </a:t>
            </a:r>
            <a:r>
              <a:rPr lang="en-GB" sz="2800" dirty="0"/>
              <a:t>is </a:t>
            </a:r>
            <a:r>
              <a:rPr lang="en-GB" sz="2800" i="1" dirty="0"/>
              <a:t>embedded</a:t>
            </a:r>
            <a:r>
              <a:rPr lang="en-GB" sz="2800" dirty="0"/>
              <a:t> in the </a:t>
            </a:r>
            <a:r>
              <a:rPr lang="en-GB" sz="2800" b="1" dirty="0"/>
              <a:t>main clause</a:t>
            </a:r>
            <a:r>
              <a:rPr lang="en-GB" sz="2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80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Superman</a:t>
            </a:r>
            <a:r>
              <a:rPr lang="en-GB" sz="2400" dirty="0">
                <a:solidFill>
                  <a:srgbClr val="0000FF"/>
                </a:solidFill>
              </a:rPr>
              <a:t>, who was growing angry,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shouted at Batman.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9130" y="2756280"/>
            <a:ext cx="917223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Commas</a:t>
            </a:r>
            <a:r>
              <a:rPr lang="en-GB" sz="2000" dirty="0"/>
              <a:t> separate the clauses because the </a:t>
            </a:r>
            <a:r>
              <a:rPr lang="en-GB" sz="2000" dirty="0">
                <a:solidFill>
                  <a:srgbClr val="0000FF"/>
                </a:solidFill>
              </a:rPr>
              <a:t>relative clause </a:t>
            </a:r>
            <a:r>
              <a:rPr lang="en-GB" sz="2000" dirty="0"/>
              <a:t>breaks up the </a:t>
            </a:r>
            <a:r>
              <a:rPr lang="en-GB" sz="2000" b="1" dirty="0"/>
              <a:t>main clause</a:t>
            </a:r>
            <a:r>
              <a:rPr lang="en-GB" sz="2000" dirty="0"/>
              <a:t>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529840" y="3156390"/>
            <a:ext cx="350520" cy="54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946475" y="3156390"/>
            <a:ext cx="177915" cy="538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211F5-DC58-214E-BA89-287B0A453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52" y="3847256"/>
            <a:ext cx="1446244" cy="2050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DDF25-F25B-2346-8468-8FACF1E2D1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46" y="3948424"/>
            <a:ext cx="1372633" cy="1946188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9248ED1-D9F6-1345-BCAE-4F165F74B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8247" y="47158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DF0013-B369-480A-8086-B77BFB1E9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en-GB" sz="3600" dirty="0"/>
              <a:t>Explore more Hamilton Trust Learning Materials at </a:t>
            </a:r>
            <a:r>
              <a:rPr lang="en-GB" sz="3600" dirty="0">
                <a:hlinkClick r:id="rId5"/>
              </a:rPr>
              <a:t>https://wrht.org.uk/hamilton</a:t>
            </a:r>
            <a:r>
              <a:rPr lang="en-GB" sz="3600" dirty="0">
                <a:hlinkClick r:id="rId6"/>
              </a:rPr>
              <a:t>/</a:t>
            </a:r>
            <a:r>
              <a:rPr lang="en-GB" sz="3600" dirty="0"/>
              <a:t> . </a:t>
            </a:r>
            <a:endParaRPr lang="en-GB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8C9D70-33D1-B14F-A6CF-DE4AEF14D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10"/>
            <a:ext cx="3003477" cy="4257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4296E4-7B17-5E4E-928D-D720DDEEAD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68" y="10"/>
            <a:ext cx="3005320" cy="4261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7E4EE-BC27-9C40-A5E0-56413D218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22" y="2161"/>
            <a:ext cx="3008376" cy="425679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2BD2644-287B-9F4E-8DA4-41A11BE3B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52" y="10"/>
            <a:ext cx="3005320" cy="42610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20BB166-4B4A-BF48-AC42-210344DA2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1476" y="54202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5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5C6532-705A-F947-B77F-F991F798D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53" y="3104438"/>
            <a:ext cx="1496096" cy="2121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clauses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GB" sz="2400" dirty="0">
                <a:ea typeface="Times New Roman" panose="02020603050405020304" pitchFamily="18" charset="0"/>
              </a:rPr>
              <a:t>give more information about a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611" y="2470220"/>
            <a:ext cx="728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Bumblebee </a:t>
            </a:r>
            <a:r>
              <a:rPr lang="en-GB" sz="2400" dirty="0"/>
              <a:t>is shrunk to insect-like size.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ular Callout 2"/>
          <p:cNvSpPr/>
          <p:nvPr/>
        </p:nvSpPr>
        <p:spPr>
          <a:xfrm>
            <a:off x="6949440" y="2516541"/>
            <a:ext cx="4409725" cy="541576"/>
          </a:xfrm>
          <a:prstGeom prst="wedgeRoundRectCallout">
            <a:avLst>
              <a:gd name="adj1" fmla="val 62865"/>
              <a:gd name="adj2" fmla="val 48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Bumblebee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85611" y="3238477"/>
            <a:ext cx="851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whose suit allows her to fly,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611" y="3860743"/>
            <a:ext cx="9028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who can unleash electric stings,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610" y="4513716"/>
            <a:ext cx="852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who fires sonic force blasts,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</p:spTree>
    <p:extLst>
      <p:ext uri="{BB962C8B-B14F-4D97-AF65-F5344CB8AC3E}">
        <p14:creationId xmlns:p14="http://schemas.microsoft.com/office/powerpoint/2010/main" val="669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  <p:bldP spid="6" grpId="0" animBg="1"/>
      <p:bldP spid="4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987CB5-02B7-BB4B-9336-91394AC0F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53" y="3104438"/>
            <a:ext cx="1496096" cy="2121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clauses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GB" sz="2400" dirty="0">
                <a:ea typeface="Times New Roman" panose="02020603050405020304" pitchFamily="18" charset="0"/>
              </a:rPr>
              <a:t>give more information about a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They usually begin with a </a:t>
            </a:r>
            <a:r>
              <a:rPr lang="en-GB" sz="24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1093" y="5202226"/>
            <a:ext cx="6062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Relative Pronouns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who, which, where, when, whose, that</a:t>
            </a:r>
          </a:p>
        </p:txBody>
      </p:sp>
      <p:sp>
        <p:nvSpPr>
          <p:cNvPr id="6" name="Rounded Rectangular Callout 2"/>
          <p:cNvSpPr/>
          <p:nvPr/>
        </p:nvSpPr>
        <p:spPr>
          <a:xfrm>
            <a:off x="6999316" y="2516541"/>
            <a:ext cx="4359849" cy="541576"/>
          </a:xfrm>
          <a:prstGeom prst="wedgeRoundRectCallout">
            <a:avLst>
              <a:gd name="adj1" fmla="val 62865"/>
              <a:gd name="adj2" fmla="val 48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Bumblebee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99591-25FC-AA4A-B37D-16E8A6FD1197}"/>
              </a:ext>
            </a:extLst>
          </p:cNvPr>
          <p:cNvSpPr txBox="1"/>
          <p:nvPr/>
        </p:nvSpPr>
        <p:spPr>
          <a:xfrm>
            <a:off x="785611" y="2470220"/>
            <a:ext cx="728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Bumblebee </a:t>
            </a:r>
            <a:r>
              <a:rPr lang="en-GB" sz="2400" dirty="0"/>
              <a:t>is shrunk to insect-like size.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0D14A-B42D-8C42-9C4E-1079D7E59E5B}"/>
              </a:ext>
            </a:extLst>
          </p:cNvPr>
          <p:cNvSpPr/>
          <p:nvPr/>
        </p:nvSpPr>
        <p:spPr>
          <a:xfrm>
            <a:off x="785611" y="3238477"/>
            <a:ext cx="851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whose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suit allows her to fly,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21C9AA-78CD-1043-A6D7-D71592D23A90}"/>
              </a:ext>
            </a:extLst>
          </p:cNvPr>
          <p:cNvSpPr/>
          <p:nvPr/>
        </p:nvSpPr>
        <p:spPr>
          <a:xfrm>
            <a:off x="785611" y="3860743"/>
            <a:ext cx="9028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can unleash electric stings,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A589A-C623-2D48-BC72-97B3E48C7902}"/>
              </a:ext>
            </a:extLst>
          </p:cNvPr>
          <p:cNvSpPr/>
          <p:nvPr/>
        </p:nvSpPr>
        <p:spPr>
          <a:xfrm>
            <a:off x="785610" y="4513716"/>
            <a:ext cx="852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fires sonic force blasts,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D2F46D-5178-8243-8B83-4AFFB4B7C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5162" y="52113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2" grpId="0" uiExpand="1" build="p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7" y="655041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Pronouns </a:t>
            </a:r>
          </a:p>
          <a:p>
            <a:pPr algn="ctr">
              <a:spcAft>
                <a:spcPts val="0"/>
              </a:spcAft>
            </a:pPr>
            <a:r>
              <a:rPr lang="en-GB" sz="24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pronouns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ea typeface="Times New Roman" panose="02020603050405020304" pitchFamily="18" charset="0"/>
              </a:rPr>
              <a:t>relate</a:t>
            </a:r>
            <a:r>
              <a:rPr lang="en-GB" sz="2400" dirty="0">
                <a:ea typeface="Times New Roman" panose="02020603050405020304" pitchFamily="18" charset="0"/>
              </a:rPr>
              <a:t> the clause to the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123" y="2146889"/>
            <a:ext cx="9896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ea typeface="Times New Roman" panose="02020603050405020304" pitchFamily="18" charset="0"/>
              </a:rPr>
              <a:t>Batman,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whose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name is Bruce Wayne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GB" sz="2400" dirty="0">
                <a:latin typeface="+mj-lt"/>
              </a:rPr>
              <a:t>wears a special suit.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+mj-lt"/>
              </a:rPr>
              <a:t>Batman wears a special </a:t>
            </a:r>
            <a:r>
              <a:rPr lang="en-GB" sz="2400" b="1" dirty="0">
                <a:ea typeface="Times New Roman" panose="02020603050405020304" pitchFamily="18" charset="0"/>
              </a:rPr>
              <a:t>suit</a:t>
            </a:r>
            <a:r>
              <a:rPr lang="en-GB" sz="2400" dirty="0">
                <a:latin typeface="+mj-lt"/>
              </a:rPr>
              <a:t>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which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protects him from enemies.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+mj-lt"/>
              </a:rPr>
              <a:t>He lives in </a:t>
            </a:r>
            <a:r>
              <a:rPr lang="en-GB" sz="2400" b="1" dirty="0">
                <a:ea typeface="Times New Roman" panose="02020603050405020304" pitchFamily="18" charset="0"/>
              </a:rPr>
              <a:t>Gotham City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he fights crime and criminals.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1090" y="4438956"/>
            <a:ext cx="6062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Relative Pronouns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who, which, where, when, whose, that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24A61-855E-A84C-B2EA-E9A7F13AB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3" y="655041"/>
            <a:ext cx="1347928" cy="1910656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B724DD5-03A4-604F-A38C-127AAFA28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9823" y="655041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3949D2-1981-064B-B79E-3006346C25F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9823" y="52110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E8F9EE-82C2-8C42-985C-ED006F1E1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8" y="431618"/>
            <a:ext cx="1619964" cy="2292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693837"/>
            <a:ext cx="105735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Try adding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to this sentence.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</a:t>
            </a:r>
            <a:r>
              <a:rPr lang="en-GB" sz="2400" dirty="0">
                <a:ea typeface="Times New Roman" panose="02020603050405020304" pitchFamily="18" charset="0"/>
              </a:rPr>
              <a:t> information about either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Start it with a </a:t>
            </a:r>
            <a:r>
              <a:rPr lang="en-GB" sz="24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5610" y="451371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i="1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sp>
        <p:nvSpPr>
          <p:cNvPr id="15" name="Rounded Rectangular Callout 2">
            <a:extLst>
              <a:ext uri="{FF2B5EF4-FFF2-40B4-BE49-F238E27FC236}">
                <a16:creationId xmlns:a16="http://schemas.microsoft.com/office/drawing/2014/main" id="{73C9B888-663F-404E-BCDA-4B071B23D783}"/>
              </a:ext>
            </a:extLst>
          </p:cNvPr>
          <p:cNvSpPr/>
          <p:nvPr/>
        </p:nvSpPr>
        <p:spPr>
          <a:xfrm>
            <a:off x="9209988" y="1208366"/>
            <a:ext cx="2314011" cy="2078362"/>
          </a:xfrm>
          <a:prstGeom prst="wedgeRoundRectCallout">
            <a:avLst>
              <a:gd name="adj1" fmla="val 62865"/>
              <a:gd name="adj2" fmla="val 48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Wonder Woman </a:t>
            </a:r>
            <a:r>
              <a:rPr lang="en-GB" sz="2400" dirty="0">
                <a:solidFill>
                  <a:schemeClr val="tx1"/>
                </a:solidFill>
              </a:rPr>
              <a:t>or her </a:t>
            </a:r>
            <a:r>
              <a:rPr lang="en-GB" sz="2400" b="1" dirty="0">
                <a:solidFill>
                  <a:schemeClr val="tx1"/>
                </a:solidFill>
              </a:rPr>
              <a:t>bracelets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CD15-94BA-E145-A52D-CD468F77040C}"/>
              </a:ext>
            </a:extLst>
          </p:cNvPr>
          <p:cNvSpPr txBox="1"/>
          <p:nvPr/>
        </p:nvSpPr>
        <p:spPr>
          <a:xfrm>
            <a:off x="2991648" y="4673069"/>
            <a:ext cx="6062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Relative Pronouns</a:t>
            </a:r>
          </a:p>
          <a:p>
            <a:pPr algn="ctr"/>
            <a:r>
              <a:rPr lang="en-GB" sz="2400" dirty="0"/>
              <a:t>who, which, where, when, whose, that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9197D-B390-9140-9B5A-7C141460A794}"/>
              </a:ext>
            </a:extLst>
          </p:cNvPr>
          <p:cNvSpPr txBox="1"/>
          <p:nvPr/>
        </p:nvSpPr>
        <p:spPr>
          <a:xfrm>
            <a:off x="543951" y="2767477"/>
            <a:ext cx="728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Wonder Woman </a:t>
            </a:r>
            <a:r>
              <a:rPr lang="en-GB" sz="2400" dirty="0"/>
              <a:t>wears a pair of metal </a:t>
            </a:r>
            <a:r>
              <a:rPr lang="en-GB" sz="2400" b="1" dirty="0"/>
              <a:t>bracelets</a:t>
            </a:r>
            <a:r>
              <a:rPr lang="en-GB" sz="24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67A4CE-7046-F74D-860F-5A7D5FB6EAA3}"/>
              </a:ext>
            </a:extLst>
          </p:cNvPr>
          <p:cNvSpPr/>
          <p:nvPr/>
        </p:nvSpPr>
        <p:spPr>
          <a:xfrm>
            <a:off x="543951" y="3314110"/>
            <a:ext cx="11197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Wonder Woman,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won’t back down from a challenge</a:t>
            </a:r>
            <a:r>
              <a:rPr lang="en-GB" sz="2400" dirty="0">
                <a:latin typeface="+mj-lt"/>
              </a:rPr>
              <a:t>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wears a pair of metal bracelets.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056E9-E6A2-C247-A695-24D6B38D15E1}"/>
              </a:ext>
            </a:extLst>
          </p:cNvPr>
          <p:cNvSpPr/>
          <p:nvPr/>
        </p:nvSpPr>
        <p:spPr>
          <a:xfrm>
            <a:off x="543951" y="3860743"/>
            <a:ext cx="10626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Wonder Woman wears a pair of metal </a:t>
            </a:r>
            <a:r>
              <a:rPr lang="en-GB" sz="2400" b="1" dirty="0"/>
              <a:t>bracelets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that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provide her with protection</a:t>
            </a:r>
            <a:r>
              <a:rPr lang="en-GB" sz="2400" dirty="0">
                <a:latin typeface="+mj-lt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                                </a:t>
            </a:r>
            <a:endParaRPr lang="en-GB" sz="24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1CDB363-A86B-0947-B60D-EF9CD7BE5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8645" y="50976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9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11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7C54FC-3E80-5944-B57D-F60658F15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8" y="431618"/>
            <a:ext cx="1619964" cy="2292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693837"/>
            <a:ext cx="105735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Try adding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to this sentence.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</a:t>
            </a:r>
            <a:r>
              <a:rPr lang="en-GB" sz="2400" dirty="0">
                <a:ea typeface="Times New Roman" panose="02020603050405020304" pitchFamily="18" charset="0"/>
              </a:rPr>
              <a:t> information about a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Start it with a </a:t>
            </a:r>
            <a:r>
              <a:rPr lang="en-GB" sz="24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51" y="2767477"/>
            <a:ext cx="728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Wonder Woman </a:t>
            </a:r>
            <a:r>
              <a:rPr lang="en-GB" sz="2400" dirty="0"/>
              <a:t>wears a pair of metal </a:t>
            </a:r>
            <a:r>
              <a:rPr lang="en-GB" sz="2400" b="1" dirty="0"/>
              <a:t>bracelets</a:t>
            </a:r>
            <a:r>
              <a:rPr lang="en-GB" sz="2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91648" y="4673069"/>
            <a:ext cx="6062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Relative Pronouns</a:t>
            </a:r>
          </a:p>
          <a:p>
            <a:pPr algn="ctr"/>
            <a:r>
              <a:rPr lang="en-GB" sz="2400" dirty="0"/>
              <a:t>who, which, where, when, whose, that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951" y="3314110"/>
            <a:ext cx="11197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Wonder Woman,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won’t back down from a challenge</a:t>
            </a:r>
            <a:r>
              <a:rPr lang="en-GB" sz="2400" dirty="0">
                <a:latin typeface="+mj-lt"/>
              </a:rPr>
              <a:t>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wears a pair of metal bracelets.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951" y="3860743"/>
            <a:ext cx="10626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Wonder Woman wears a pair of metal </a:t>
            </a:r>
            <a:r>
              <a:rPr lang="en-GB" sz="2400" b="1" dirty="0"/>
              <a:t>bracelets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that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provide her with protection</a:t>
            </a:r>
            <a:r>
              <a:rPr lang="en-GB" sz="2400" dirty="0">
                <a:latin typeface="+mj-lt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                                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785610" y="451371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i="1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7BFB3436-75E4-A84F-AD8E-A9112D79E2F0}"/>
              </a:ext>
            </a:extLst>
          </p:cNvPr>
          <p:cNvSpPr/>
          <p:nvPr/>
        </p:nvSpPr>
        <p:spPr>
          <a:xfrm>
            <a:off x="9209988" y="1208366"/>
            <a:ext cx="2314011" cy="2078362"/>
          </a:xfrm>
          <a:prstGeom prst="wedgeRoundRectCallout">
            <a:avLst>
              <a:gd name="adj1" fmla="val 62865"/>
              <a:gd name="adj2" fmla="val 48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Wonder Woman </a:t>
            </a:r>
            <a:r>
              <a:rPr lang="en-GB" sz="2400" dirty="0">
                <a:solidFill>
                  <a:schemeClr val="tx1"/>
                </a:solidFill>
              </a:rPr>
              <a:t>or her </a:t>
            </a:r>
            <a:r>
              <a:rPr lang="en-GB" sz="2400" b="1" dirty="0">
                <a:solidFill>
                  <a:schemeClr val="tx1"/>
                </a:solidFill>
              </a:rPr>
              <a:t>bracelets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A93B66-85FB-ED49-ADC8-271C73A783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8120" y="49130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7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45241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Relative Clauses</a:t>
            </a:r>
            <a:r>
              <a:rPr lang="en-GB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7957" y="1673174"/>
            <a:ext cx="93688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/>
              <a:t>When the </a:t>
            </a:r>
            <a:r>
              <a:rPr lang="en-GB" sz="2400" dirty="0">
                <a:solidFill>
                  <a:srgbClr val="0000FF"/>
                </a:solidFill>
              </a:rPr>
              <a:t>relative clause </a:t>
            </a:r>
            <a:r>
              <a:rPr lang="en-GB" sz="2400" dirty="0"/>
              <a:t>comes after the </a:t>
            </a:r>
            <a:r>
              <a:rPr lang="en-GB" sz="2400" b="1" dirty="0"/>
              <a:t>main clause</a:t>
            </a:r>
            <a:r>
              <a:rPr lang="en-GB" sz="2400" dirty="0"/>
              <a:t>,</a:t>
            </a:r>
          </a:p>
          <a:p>
            <a:pPr lvl="0" algn="ctr"/>
            <a:r>
              <a:rPr lang="en-GB" sz="2400" dirty="0"/>
              <a:t>we do not usually separate the clauses with a comma.</a:t>
            </a:r>
          </a:p>
          <a:p>
            <a:pPr lvl="0" algn="ctr"/>
            <a:r>
              <a:rPr lang="en-GB" sz="28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5611" y="3489856"/>
            <a:ext cx="10116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>
                <a:latin typeface="+mj-lt"/>
              </a:rPr>
              <a:t>Wonder Woman raised her </a:t>
            </a:r>
            <a:r>
              <a:rPr lang="en-GB" sz="2800" b="1" dirty="0">
                <a:latin typeface="+mj-lt"/>
              </a:rPr>
              <a:t>arm</a:t>
            </a:r>
            <a:r>
              <a:rPr lang="en-GB" sz="2800" dirty="0">
                <a:latin typeface="+mj-lt"/>
              </a:rPr>
              <a:t> </a:t>
            </a:r>
            <a:r>
              <a:rPr lang="en-GB" sz="2800" u="sng" dirty="0">
                <a:solidFill>
                  <a:srgbClr val="0000FF"/>
                </a:solidFill>
                <a:latin typeface="+mj-lt"/>
              </a:rPr>
              <a:t>that</a:t>
            </a:r>
            <a:r>
              <a:rPr lang="en-GB" sz="2800" dirty="0">
                <a:solidFill>
                  <a:srgbClr val="0000FF"/>
                </a:solidFill>
                <a:latin typeface="+mj-lt"/>
              </a:rPr>
              <a:t> was protected by her bracelet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3110381" y="1321988"/>
            <a:ext cx="247206" cy="42383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92431" y="2815789"/>
            <a:ext cx="1283109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7976141" y="831265"/>
            <a:ext cx="369332" cy="5192013"/>
          </a:xfrm>
          <a:prstGeom prst="lef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244644" y="2808884"/>
            <a:ext cx="19401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relative clause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7957" y="4903125"/>
            <a:ext cx="936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/>
              <a:t>A </a:t>
            </a:r>
            <a:r>
              <a:rPr lang="en-GB" sz="2800" b="1" dirty="0"/>
              <a:t>comma</a:t>
            </a:r>
            <a:r>
              <a:rPr lang="en-GB" sz="2800" dirty="0"/>
              <a:t> would create an </a:t>
            </a:r>
            <a:r>
              <a:rPr lang="en-GB" sz="2800" i="1" dirty="0"/>
              <a:t>unnecessary break </a:t>
            </a:r>
            <a:r>
              <a:rPr lang="en-GB" sz="2800" dirty="0"/>
              <a:t>in the sentence.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54DC65-EEDC-DE4A-A2D3-18A049716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7643" y="1379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 animBg="1"/>
      <p:bldP spid="19" grpId="0" animBg="1"/>
      <p:bldP spid="23" grpId="0" animBg="1"/>
      <p:bldP spid="2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Sometimes the </a:t>
            </a:r>
            <a:r>
              <a:rPr lang="en-GB" sz="2400" dirty="0">
                <a:solidFill>
                  <a:srgbClr val="0000FF"/>
                </a:solidFill>
              </a:rPr>
              <a:t>relative clause </a:t>
            </a:r>
            <a:r>
              <a:rPr lang="en-GB" sz="2400" dirty="0"/>
              <a:t>is </a:t>
            </a:r>
            <a:r>
              <a:rPr lang="en-GB" sz="2400" i="1" dirty="0"/>
              <a:t>embedded</a:t>
            </a:r>
            <a:r>
              <a:rPr lang="en-GB" sz="2400" dirty="0"/>
              <a:t> in the </a:t>
            </a:r>
            <a:r>
              <a:rPr lang="en-GB" sz="2400" b="1" dirty="0"/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450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Superman </a:t>
            </a:r>
            <a:r>
              <a:rPr lang="en-GB" sz="2400" dirty="0">
                <a:latin typeface="+mj-lt"/>
              </a:rPr>
              <a:t>shouted at Batman.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3322057" y="1674292"/>
            <a:ext cx="187022" cy="35812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09405" y="2972823"/>
            <a:ext cx="1805071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6579" y="4935739"/>
            <a:ext cx="44169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dirty="0">
                <a:solidFill>
                  <a:srgbClr val="0000FF"/>
                </a:solidFill>
              </a:rPr>
              <a:t>relative clause </a:t>
            </a:r>
            <a:r>
              <a:rPr lang="en-GB" sz="2000" dirty="0"/>
              <a:t>needs to be next to the </a:t>
            </a:r>
            <a:r>
              <a:rPr lang="en-GB" sz="2000" b="1" dirty="0"/>
              <a:t>noun</a:t>
            </a:r>
            <a:r>
              <a:rPr lang="en-GB" sz="2000" dirty="0"/>
              <a:t>: </a:t>
            </a:r>
            <a:r>
              <a:rPr lang="en-GB" sz="2000" b="1" dirty="0"/>
              <a:t>Superman</a:t>
            </a:r>
            <a:r>
              <a:rPr lang="en-GB" sz="2000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32374" y="3951006"/>
            <a:ext cx="3164205" cy="13000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987079F-4689-CC4E-9E3B-8F20C1381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57" y="2297131"/>
            <a:ext cx="1446244" cy="2050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C472F9-B02A-B649-9D72-20D3F694E6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51" y="2398299"/>
            <a:ext cx="1372633" cy="1946188"/>
          </a:xfrm>
          <a:prstGeom prst="rect">
            <a:avLst/>
          </a:prstGeom>
        </p:spPr>
      </p:pic>
      <p:sp>
        <p:nvSpPr>
          <p:cNvPr id="15" name="Rounded Rectangular Callout 2">
            <a:extLst>
              <a:ext uri="{FF2B5EF4-FFF2-40B4-BE49-F238E27FC236}">
                <a16:creationId xmlns:a16="http://schemas.microsoft.com/office/drawing/2014/main" id="{AE1853DD-DE0B-9F40-89FF-71B4D9B268AB}"/>
              </a:ext>
            </a:extLst>
          </p:cNvPr>
          <p:cNvSpPr/>
          <p:nvPr/>
        </p:nvSpPr>
        <p:spPr>
          <a:xfrm>
            <a:off x="785609" y="5102049"/>
            <a:ext cx="4416943" cy="541576"/>
          </a:xfrm>
          <a:prstGeom prst="wedgeRoundRectCallout">
            <a:avLst>
              <a:gd name="adj1" fmla="val -54525"/>
              <a:gd name="adj2" fmla="val 147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Superman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C10D09E-15BD-CE47-B2F3-235FBD652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954" y="781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build="p"/>
      <p:bldP spid="17" grpId="0"/>
      <p:bldP spid="18" grpId="0" animBg="1"/>
      <p:bldP spid="19" grpId="0" animBg="1"/>
      <p:bldP spid="2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Sometimes the </a:t>
            </a:r>
            <a:r>
              <a:rPr lang="en-GB" sz="2400" dirty="0">
                <a:solidFill>
                  <a:srgbClr val="0000FF"/>
                </a:solidFill>
              </a:rPr>
              <a:t>relative clause </a:t>
            </a:r>
            <a:r>
              <a:rPr lang="en-GB" sz="2400" dirty="0"/>
              <a:t>is </a:t>
            </a:r>
            <a:r>
              <a:rPr lang="en-GB" sz="2400" i="1" dirty="0"/>
              <a:t>embedded</a:t>
            </a:r>
            <a:r>
              <a:rPr lang="en-GB" sz="2400" dirty="0"/>
              <a:t> in the </a:t>
            </a:r>
            <a:r>
              <a:rPr lang="en-GB" sz="2400" b="1" dirty="0"/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80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Superman</a:t>
            </a:r>
            <a:r>
              <a:rPr lang="en-GB" sz="2400" dirty="0">
                <a:solidFill>
                  <a:schemeClr val="bg1"/>
                </a:solidFill>
              </a:rPr>
              <a:t>, who was a sheepdog,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shouted at Batman.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2188589" y="2807761"/>
            <a:ext cx="187024" cy="1314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24957" y="2987186"/>
            <a:ext cx="1314287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8050" y="5236899"/>
            <a:ext cx="441694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b="1" dirty="0"/>
              <a:t>main clause </a:t>
            </a:r>
            <a:r>
              <a:rPr lang="en-GB" sz="2000" dirty="0"/>
              <a:t>splits to make space...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4848225" y="3848100"/>
            <a:ext cx="1048355" cy="1402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6777823" y="2278089"/>
            <a:ext cx="187024" cy="23736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968799" y="2987186"/>
            <a:ext cx="1805071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14" name="Rounded Rectangular Callout 2">
            <a:extLst>
              <a:ext uri="{FF2B5EF4-FFF2-40B4-BE49-F238E27FC236}">
                <a16:creationId xmlns:a16="http://schemas.microsoft.com/office/drawing/2014/main" id="{79805CD7-504E-C94D-8BA2-17ADA14CBC05}"/>
              </a:ext>
            </a:extLst>
          </p:cNvPr>
          <p:cNvSpPr/>
          <p:nvPr/>
        </p:nvSpPr>
        <p:spPr>
          <a:xfrm>
            <a:off x="785609" y="5102049"/>
            <a:ext cx="4416943" cy="541576"/>
          </a:xfrm>
          <a:prstGeom prst="wedgeRoundRectCallout">
            <a:avLst>
              <a:gd name="adj1" fmla="val -54525"/>
              <a:gd name="adj2" fmla="val 147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Superman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pic>
        <p:nvPicPr>
          <p:cNvPr id="21" name="Picture 20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69B4E95-1D8A-C240-8C84-45BA83EC6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4"/>
          <a:stretch/>
        </p:blipFill>
        <p:spPr>
          <a:xfrm>
            <a:off x="8397630" y="2106737"/>
            <a:ext cx="1448670" cy="2050016"/>
          </a:xfrm>
          <a:prstGeom prst="rect">
            <a:avLst/>
          </a:prstGeom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94002A3-AEC5-9948-9774-C726DA5962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0" b="95447" l="2889" r="93556">
                        <a14:foregroundMark x1="30778" y1="18053" x2="33778" y2="9419"/>
                        <a14:foregroundMark x1="33778" y1="9419" x2="41333" y2="4239"/>
                        <a14:foregroundMark x1="41333" y1="4239" x2="52889" y2="4160"/>
                        <a14:foregroundMark x1="52889" y1="4160" x2="59778" y2="8006"/>
                        <a14:foregroundMark x1="92222" y1="78650" x2="93556" y2="89639"/>
                        <a14:foregroundMark x1="40778" y1="93799" x2="51444" y2="95447"/>
                        <a14:foregroundMark x1="51444" y1="95447" x2="51111" y2="91366"/>
                        <a14:foregroundMark x1="8444" y1="42857" x2="8778" y2="43093"/>
                        <a14:foregroundMark x1="3556" y1="47959" x2="2889" y2="42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5639" y="2207905"/>
            <a:ext cx="1374029" cy="1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F02B4B405E0346B045ED168E239FD7" ma:contentTypeVersion="10" ma:contentTypeDescription="Create a new document." ma:contentTypeScope="" ma:versionID="2a71fda010257bb077b9d9de64976171">
  <xsd:schema xmlns:xsd="http://www.w3.org/2001/XMLSchema" xmlns:xs="http://www.w3.org/2001/XMLSchema" xmlns:p="http://schemas.microsoft.com/office/2006/metadata/properties" xmlns:ns2="47c8b3e6-1893-4747-8ada-d22435b80e2d" targetNamespace="http://schemas.microsoft.com/office/2006/metadata/properties" ma:root="true" ma:fieldsID="b4d06028a6d256605a067125979a178b" ns2:_="">
    <xsd:import namespace="47c8b3e6-1893-4747-8ada-d22435b80e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8b3e6-1893-4747-8ada-d22435b80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31B72B-9A35-40FD-851D-9928B739E113}"/>
</file>

<file path=customXml/itemProps2.xml><?xml version="1.0" encoding="utf-8"?>
<ds:datastoreItem xmlns:ds="http://schemas.openxmlformats.org/officeDocument/2006/customXml" ds:itemID="{25609A92-F629-457B-B92D-6984AB1583D9}"/>
</file>

<file path=customXml/itemProps3.xml><?xml version="1.0" encoding="utf-8"?>
<ds:datastoreItem xmlns:ds="http://schemas.openxmlformats.org/officeDocument/2006/customXml" ds:itemID="{FE3094BF-B7B4-4186-A446-E27F9839D914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630</Words>
  <Application>Microsoft Office PowerPoint</Application>
  <PresentationFormat>Widescreen</PresentationFormat>
  <Paragraphs>92</Paragraphs>
  <Slides>12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Relative Clauses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 more Hamilton Trust Learning Materials at https://wrht.org.uk/hamilton/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Clauses</dc:title>
  <dc:creator>Microsoft Office User</dc:creator>
  <cp:lastModifiedBy>HP</cp:lastModifiedBy>
  <cp:revision>11</cp:revision>
  <dcterms:created xsi:type="dcterms:W3CDTF">2019-03-05T18:27:16Z</dcterms:created>
  <dcterms:modified xsi:type="dcterms:W3CDTF">2020-04-29T09:39:27Z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0x0101007FF02B4B405E0346B045ED168E239FD7</vt:lpwstr>
  </property>
</Properties>
</file>