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8" r:id="rId5"/>
    <p:sldId id="257" r:id="rId6"/>
    <p:sldId id="271" r:id="rId7"/>
    <p:sldId id="259" r:id="rId8"/>
    <p:sldId id="260" r:id="rId9"/>
    <p:sldId id="261" r:id="rId10"/>
    <p:sldId id="262" r:id="rId11"/>
    <p:sldId id="263" r:id="rId12"/>
    <p:sldId id="267" r:id="rId13"/>
    <p:sldId id="272" r:id="rId14"/>
    <p:sldId id="264" r:id="rId15"/>
    <p:sldId id="270" r:id="rId16"/>
    <p:sldId id="266" r:id="rId17"/>
    <p:sldId id="265" r:id="rId18"/>
    <p:sldId id="269" r:id="rId1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532CE2C-C0CE-ED34-BDDB-DB69561A6C9B}" v="516" dt="2026-09-08T21:14:34.485"/>
    <p1510:client id="{7B816C60-6B78-04EA-C2F1-83C7F388AC13}" v="288" dt="2026-09-08T15:21:41.1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0" d="100"/>
          <a:sy n="70" d="100"/>
        </p:scale>
        <p:origin x="1180" y="4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64696" y="1410474"/>
            <a:ext cx="3200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596496" y="3314020"/>
            <a:ext cx="2336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
        <p:nvSpPr>
          <p:cNvPr id="8" name="Rectangle 7">
            <a:extLst>
              <a:ext uri="{FF2B5EF4-FFF2-40B4-BE49-F238E27FC236}">
                <a16:creationId xmlns:a16="http://schemas.microsoft.com/office/drawing/2014/main" id="{E496CA40-5E1E-437C-C28C-9050F33BAE6F}"/>
              </a:ext>
            </a:extLst>
          </p:cNvPr>
          <p:cNvSpPr/>
          <p:nvPr userDrawn="1"/>
        </p:nvSpPr>
        <p:spPr>
          <a:xfrm>
            <a:off x="0" y="6721474"/>
            <a:ext cx="9144000" cy="136525"/>
          </a:xfrm>
          <a:prstGeom prst="rect">
            <a:avLst/>
          </a:prstGeom>
          <a:solidFill>
            <a:srgbClr val="B4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0" name="Picture 9" descr="A white hexagon with black lines and red text&#10;&#10;Description automatically generated">
            <a:extLst>
              <a:ext uri="{FF2B5EF4-FFF2-40B4-BE49-F238E27FC236}">
                <a16:creationId xmlns:a16="http://schemas.microsoft.com/office/drawing/2014/main" id="{AA102CE1-1F5F-ED16-2FF9-824A3271E6BC}"/>
              </a:ext>
            </a:extLst>
          </p:cNvPr>
          <p:cNvPicPr>
            <a:picLocks noChangeAspect="1"/>
          </p:cNvPicPr>
          <p:nvPr userDrawn="1"/>
        </p:nvPicPr>
        <p:blipFill rotWithShape="1">
          <a:blip r:embed="rId2"/>
          <a:srcRect/>
          <a:stretch/>
        </p:blipFill>
        <p:spPr>
          <a:xfrm>
            <a:off x="4778905" y="1839461"/>
            <a:ext cx="3548589" cy="3227159"/>
          </a:xfrm>
          <a:prstGeom prst="rect">
            <a:avLst/>
          </a:prstGeom>
        </p:spPr>
      </p:pic>
      <p:sp>
        <p:nvSpPr>
          <p:cNvPr id="11" name="Rectangle 10">
            <a:extLst>
              <a:ext uri="{FF2B5EF4-FFF2-40B4-BE49-F238E27FC236}">
                <a16:creationId xmlns:a16="http://schemas.microsoft.com/office/drawing/2014/main" id="{44513264-A2A9-41E6-908C-090281FB8169}"/>
              </a:ext>
            </a:extLst>
          </p:cNvPr>
          <p:cNvSpPr/>
          <p:nvPr userDrawn="1"/>
        </p:nvSpPr>
        <p:spPr>
          <a:xfrm>
            <a:off x="0" y="0"/>
            <a:ext cx="9144000" cy="120744"/>
          </a:xfrm>
          <a:prstGeom prst="rect">
            <a:avLst/>
          </a:prstGeom>
          <a:solidFill>
            <a:srgbClr val="B4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9/8/2026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9/8/2026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9/8/2026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9/8/2026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9/8/2026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9/8/2026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9/8/2026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
        <p:nvSpPr>
          <p:cNvPr id="9" name="Rectangle 8">
            <a:extLst>
              <a:ext uri="{FF2B5EF4-FFF2-40B4-BE49-F238E27FC236}">
                <a16:creationId xmlns:a16="http://schemas.microsoft.com/office/drawing/2014/main" id="{52B61517-3CC1-0AF3-53D4-660A30FBB055}"/>
              </a:ext>
            </a:extLst>
          </p:cNvPr>
          <p:cNvSpPr/>
          <p:nvPr userDrawn="1"/>
        </p:nvSpPr>
        <p:spPr>
          <a:xfrm>
            <a:off x="0" y="6492240"/>
            <a:ext cx="9144000" cy="365760"/>
          </a:xfrm>
          <a:prstGeom prst="rect">
            <a:avLst/>
          </a:prstGeom>
          <a:solidFill>
            <a:srgbClr val="B4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0" name="Picture 9" descr="A white hexagon with black lines and red text&#10;&#10;Description automatically generated">
            <a:extLst>
              <a:ext uri="{FF2B5EF4-FFF2-40B4-BE49-F238E27FC236}">
                <a16:creationId xmlns:a16="http://schemas.microsoft.com/office/drawing/2014/main" id="{CE57A18E-61E8-F266-441E-9070DC83C158}"/>
              </a:ext>
            </a:extLst>
          </p:cNvPr>
          <p:cNvPicPr>
            <a:picLocks noChangeAspect="1"/>
          </p:cNvPicPr>
          <p:nvPr userDrawn="1"/>
        </p:nvPicPr>
        <p:blipFill rotWithShape="1">
          <a:blip r:embed="rId13"/>
          <a:srcRect/>
          <a:stretch/>
        </p:blipFill>
        <p:spPr>
          <a:xfrm>
            <a:off x="7480300" y="4966927"/>
            <a:ext cx="1520134" cy="1382441"/>
          </a:xfrm>
          <a:prstGeom prst="rect">
            <a:avLst/>
          </a:prstGeom>
        </p:spPr>
      </p:pic>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67D1D-FD18-B8FB-8278-A7C28B076CF6}"/>
              </a:ext>
            </a:extLst>
          </p:cNvPr>
          <p:cNvSpPr>
            <a:spLocks noGrp="1"/>
          </p:cNvSpPr>
          <p:nvPr>
            <p:ph type="ctrTitle"/>
          </p:nvPr>
        </p:nvSpPr>
        <p:spPr>
          <a:xfrm>
            <a:off x="319308" y="1770599"/>
            <a:ext cx="4157802" cy="3316801"/>
          </a:xfrm>
        </p:spPr>
        <p:txBody>
          <a:bodyPr>
            <a:normAutofit/>
          </a:bodyPr>
          <a:lstStyle/>
          <a:p>
            <a:r>
              <a:rPr lang="en-GB" sz="7200" dirty="0">
                <a:latin typeface="NTFPreCursive" panose="03000400000000000000" pitchFamily="66" charset="0"/>
                <a:cs typeface="Arial"/>
              </a:rPr>
              <a:t>Welcome to Year 5!</a:t>
            </a:r>
          </a:p>
        </p:txBody>
      </p:sp>
    </p:spTree>
    <p:extLst>
      <p:ext uri="{BB962C8B-B14F-4D97-AF65-F5344CB8AC3E}">
        <p14:creationId xmlns:p14="http://schemas.microsoft.com/office/powerpoint/2010/main" val="40598204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sz="2800" u="sng" dirty="0">
                <a:ea typeface="Calibri"/>
                <a:cs typeface="Calibri"/>
              </a:rPr>
            </a:br>
            <a:r>
              <a:rPr lang="en-GB" sz="6700" dirty="0">
                <a:latin typeface="NTFPreCursive" panose="03000400000000000000" pitchFamily="66" charset="0"/>
                <a:cs typeface="Arial"/>
              </a:rPr>
              <a:t>The Year 5 Team!</a:t>
            </a:r>
            <a:endParaRPr lang="en-US" dirty="0">
              <a:latin typeface="NTFPreCursive" panose="03000400000000000000" pitchFamily="66" charset="0"/>
              <a:cs typeface="Arial"/>
            </a:endParaRPr>
          </a:p>
        </p:txBody>
      </p:sp>
      <p:sp>
        <p:nvSpPr>
          <p:cNvPr id="3" name="Content Placeholder 2"/>
          <p:cNvSpPr>
            <a:spLocks noGrp="1"/>
          </p:cNvSpPr>
          <p:nvPr>
            <p:ph idx="1"/>
          </p:nvPr>
        </p:nvSpPr>
        <p:spPr>
          <a:xfrm>
            <a:off x="457200" y="1819656"/>
            <a:ext cx="8229600" cy="4525963"/>
          </a:xfrm>
        </p:spPr>
        <p:txBody>
          <a:bodyPr vert="horz" lIns="91440" tIns="45720" rIns="91440" bIns="45720" rtlCol="0" anchor="t">
            <a:normAutofit/>
          </a:bodyPr>
          <a:lstStyle/>
          <a:p>
            <a:r>
              <a:rPr lang="en-GB" sz="4000" dirty="0">
                <a:latin typeface="NTFPreCursive" panose="03000400000000000000" pitchFamily="66" charset="0"/>
                <a:cs typeface="Arial"/>
              </a:rPr>
              <a:t>AI5 – Miss Ingle and Mrs Pietersz</a:t>
            </a:r>
          </a:p>
          <a:p>
            <a:r>
              <a:rPr lang="en-GB" sz="4000" dirty="0">
                <a:latin typeface="NTFPreCursive" panose="03000400000000000000" pitchFamily="66" charset="0"/>
                <a:cs typeface="Arial"/>
              </a:rPr>
              <a:t>EL5 – Miss </a:t>
            </a:r>
            <a:r>
              <a:rPr lang="en-GB" sz="4000" dirty="0" err="1">
                <a:latin typeface="NTFPreCursive" panose="03000400000000000000" pitchFamily="66" charset="0"/>
                <a:cs typeface="Arial"/>
              </a:rPr>
              <a:t>Lygo</a:t>
            </a:r>
            <a:r>
              <a:rPr lang="en-GB" sz="4000" dirty="0">
                <a:latin typeface="NTFPreCursive" panose="03000400000000000000" pitchFamily="66" charset="0"/>
                <a:cs typeface="Arial"/>
              </a:rPr>
              <a:t> and Mrs Rossin </a:t>
            </a:r>
            <a:endParaRPr sz="4000" dirty="0">
              <a:latin typeface="NTFPreCursive" panose="03000400000000000000" pitchFamily="66" charset="0"/>
              <a:cs typeface="Arial"/>
            </a:endParaRPr>
          </a:p>
        </p:txBody>
      </p:sp>
      <p:sp>
        <p:nvSpPr>
          <p:cNvPr id="5" name="Rectangle 4"/>
          <p:cNvSpPr/>
          <p:nvPr/>
        </p:nvSpPr>
        <p:spPr>
          <a:xfrm>
            <a:off x="0" y="6583680"/>
            <a:ext cx="9144000" cy="274320"/>
          </a:xfrm>
          <a:prstGeom prst="rect">
            <a:avLst/>
          </a:prstGeom>
          <a:solidFill>
            <a:srgbClr val="B4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87917B-596A-7D32-26CF-B4713536B8D2}"/>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2C0CB65A-5271-131E-ECDC-58C629587109}"/>
              </a:ext>
            </a:extLst>
          </p:cNvPr>
          <p:cNvSpPr/>
          <p:nvPr/>
        </p:nvSpPr>
        <p:spPr>
          <a:xfrm>
            <a:off x="4575842" y="1252497"/>
            <a:ext cx="4132089" cy="4449055"/>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54031FC-B814-C395-A1EF-693E38466B5B}"/>
              </a:ext>
            </a:extLst>
          </p:cNvPr>
          <p:cNvPicPr>
            <a:picLocks noChangeAspect="1"/>
          </p:cNvPicPr>
          <p:nvPr/>
        </p:nvPicPr>
        <p:blipFill>
          <a:blip r:embed="rId2"/>
          <a:stretch>
            <a:fillRect/>
          </a:stretch>
        </p:blipFill>
        <p:spPr>
          <a:xfrm>
            <a:off x="1705593" y="483614"/>
            <a:ext cx="5470711" cy="5890772"/>
          </a:xfrm>
          <a:prstGeom prst="rect">
            <a:avLst/>
          </a:prstGeom>
        </p:spPr>
      </p:pic>
    </p:spTree>
    <p:extLst>
      <p:ext uri="{BB962C8B-B14F-4D97-AF65-F5344CB8AC3E}">
        <p14:creationId xmlns:p14="http://schemas.microsoft.com/office/powerpoint/2010/main" val="28822096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atin typeface="NTFPreCursive" panose="03000400000000000000" pitchFamily="66" charset="0"/>
              </a:rPr>
              <a:t>Our Topics</a:t>
            </a:r>
            <a:endParaRPr>
              <a:latin typeface="NTFPreCursive" panose="03000400000000000000" pitchFamily="66" charset="0"/>
            </a:endParaRPr>
          </a:p>
        </p:txBody>
      </p:sp>
      <p:sp>
        <p:nvSpPr>
          <p:cNvPr id="3" name="Content Placeholder 2"/>
          <p:cNvSpPr>
            <a:spLocks noGrp="1"/>
          </p:cNvSpPr>
          <p:nvPr>
            <p:ph idx="1"/>
          </p:nvPr>
        </p:nvSpPr>
        <p:spPr/>
        <p:txBody>
          <a:bodyPr vert="horz" lIns="91440" tIns="45720" rIns="91440" bIns="45720" rtlCol="0" anchor="t">
            <a:normAutofit fontScale="85000" lnSpcReduction="20000"/>
          </a:bodyPr>
          <a:lstStyle/>
          <a:p>
            <a:r>
              <a:rPr lang="en-US" sz="3200">
                <a:latin typeface="NTFPreCursive"/>
              </a:rPr>
              <a:t>Autumn 1 – Ancient Greeks – Greek Myths</a:t>
            </a:r>
            <a:r>
              <a:rPr lang="en-US">
                <a:latin typeface="NTFPreCursive"/>
              </a:rPr>
              <a:t> - Forces</a:t>
            </a:r>
            <a:endParaRPr lang="en-US" sz="3200">
              <a:latin typeface="NTFPreCursive"/>
            </a:endParaRPr>
          </a:p>
          <a:p>
            <a:endParaRPr lang="en-US" sz="3200">
              <a:latin typeface="NTFPreCursive"/>
            </a:endParaRPr>
          </a:p>
          <a:p>
            <a:r>
              <a:rPr lang="en-US" sz="3200">
                <a:latin typeface="NTFPreCursive"/>
              </a:rPr>
              <a:t>Autumn 2 – Space – Leon and the Place Between</a:t>
            </a:r>
            <a:r>
              <a:rPr lang="en-US">
                <a:latin typeface="NTFPreCursive"/>
              </a:rPr>
              <a:t> – Planet Earth</a:t>
            </a:r>
            <a:endParaRPr lang="en-US" sz="3200">
              <a:latin typeface="NTFPreCursive"/>
            </a:endParaRPr>
          </a:p>
          <a:p>
            <a:endParaRPr lang="en-US" sz="3200">
              <a:latin typeface="NTFPreCursive"/>
            </a:endParaRPr>
          </a:p>
          <a:p>
            <a:r>
              <a:rPr lang="en-US" sz="3200">
                <a:latin typeface="NTFPreCursive"/>
              </a:rPr>
              <a:t>Spring – Anglo-Saxons – Beowulf, You Wouldn’t Want To Be an Anglo-Saxon Peasant, Michael Morpurgo author study.</a:t>
            </a:r>
          </a:p>
          <a:p>
            <a:endParaRPr lang="en-US" sz="3200">
              <a:latin typeface="NTFPreCursive"/>
            </a:endParaRPr>
          </a:p>
          <a:p>
            <a:r>
              <a:rPr lang="en-US" sz="3200">
                <a:latin typeface="NTFPreCursive"/>
              </a:rPr>
              <a:t>Summer 1 – Rivers – The Nowhere Emporium</a:t>
            </a:r>
          </a:p>
          <a:p>
            <a:endParaRPr lang="en-US" sz="3200">
              <a:latin typeface="NTFPreCursive"/>
            </a:endParaRPr>
          </a:p>
          <a:p>
            <a:r>
              <a:rPr lang="en-US" sz="3200">
                <a:latin typeface="NTFPreCursive"/>
              </a:rPr>
              <a:t>Summer 2 – Sustainability – The Nowhere Emporium</a:t>
            </a:r>
          </a:p>
        </p:txBody>
      </p:sp>
      <p:sp>
        <p:nvSpPr>
          <p:cNvPr id="5" name="Rectangle 4"/>
          <p:cNvSpPr/>
          <p:nvPr/>
        </p:nvSpPr>
        <p:spPr>
          <a:xfrm>
            <a:off x="0" y="6583680"/>
            <a:ext cx="9144000" cy="274320"/>
          </a:xfrm>
          <a:prstGeom prst="rect">
            <a:avLst/>
          </a:prstGeom>
          <a:solidFill>
            <a:srgbClr val="B4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extLst>
      <p:ext uri="{BB962C8B-B14F-4D97-AF65-F5344CB8AC3E}">
        <p14:creationId xmlns:p14="http://schemas.microsoft.com/office/powerpoint/2010/main" val="31143212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4CB444-AD41-46F8-6B30-37279C4DD1EF}"/>
              </a:ext>
            </a:extLst>
          </p:cNvPr>
          <p:cNvSpPr>
            <a:spLocks noGrp="1"/>
          </p:cNvSpPr>
          <p:nvPr>
            <p:ph type="title"/>
          </p:nvPr>
        </p:nvSpPr>
        <p:spPr/>
        <p:txBody>
          <a:bodyPr/>
          <a:lstStyle/>
          <a:p>
            <a:r>
              <a:rPr lang="en-GB">
                <a:latin typeface="NTFPreCursive" panose="03000400000000000000" pitchFamily="66" charset="0"/>
              </a:rPr>
              <a:t>Things Needed in School</a:t>
            </a:r>
          </a:p>
        </p:txBody>
      </p:sp>
      <p:sp>
        <p:nvSpPr>
          <p:cNvPr id="3" name="Content Placeholder 2">
            <a:extLst>
              <a:ext uri="{FF2B5EF4-FFF2-40B4-BE49-F238E27FC236}">
                <a16:creationId xmlns:a16="http://schemas.microsoft.com/office/drawing/2014/main" id="{6A9053E4-161B-14E8-4BC2-8C7A596FB34E}"/>
              </a:ext>
            </a:extLst>
          </p:cNvPr>
          <p:cNvSpPr>
            <a:spLocks noGrp="1"/>
          </p:cNvSpPr>
          <p:nvPr>
            <p:ph idx="1"/>
          </p:nvPr>
        </p:nvSpPr>
        <p:spPr>
          <a:xfrm>
            <a:off x="457200" y="1417638"/>
            <a:ext cx="8229600" cy="4525963"/>
          </a:xfrm>
        </p:spPr>
        <p:txBody>
          <a:bodyPr vert="horz" lIns="91440" tIns="45720" rIns="91440" bIns="45720" rtlCol="0" anchor="t">
            <a:normAutofit/>
          </a:bodyPr>
          <a:lstStyle/>
          <a:p>
            <a:pPr marL="285750" lvl="0" indent="-285750">
              <a:lnSpc>
                <a:spcPct val="107000"/>
              </a:lnSpc>
              <a:spcAft>
                <a:spcPts val="0"/>
              </a:spcAft>
              <a:buFont typeface="Arial" panose="020B0604020202020204" pitchFamily="34" charset="0"/>
              <a:buChar char="•"/>
            </a:pPr>
            <a:r>
              <a:rPr lang="en-GB" sz="3200">
                <a:latin typeface="NTFPreCursive" panose="03000400000000000000" pitchFamily="66" charset="0"/>
                <a:ea typeface="Calibri"/>
                <a:cs typeface="Times New Roman"/>
              </a:rPr>
              <a:t>Water bottles</a:t>
            </a:r>
          </a:p>
          <a:p>
            <a:pPr marL="285750" indent="-285750">
              <a:lnSpc>
                <a:spcPct val="107000"/>
              </a:lnSpc>
              <a:buFont typeface="Arial" panose="020B0604020202020204" pitchFamily="34" charset="0"/>
              <a:buChar char="•"/>
            </a:pPr>
            <a:r>
              <a:rPr lang="en-GB" sz="3200">
                <a:latin typeface="NTFPreCursive"/>
                <a:ea typeface="Calibri"/>
                <a:cs typeface="Times New Roman"/>
              </a:rPr>
              <a:t>PE kit on a Monday, take home on a Friday </a:t>
            </a:r>
          </a:p>
          <a:p>
            <a:pPr marL="285750" indent="-285750">
              <a:lnSpc>
                <a:spcPct val="107000"/>
              </a:lnSpc>
              <a:buFont typeface="Arial" panose="020B0604020202020204" pitchFamily="34" charset="0"/>
              <a:buChar char="•"/>
            </a:pPr>
            <a:r>
              <a:rPr lang="en-GB">
                <a:latin typeface="NTFPreCursive"/>
                <a:ea typeface="Calibri"/>
                <a:cs typeface="Times New Roman"/>
              </a:rPr>
              <a:t>Swim kit on Thursdays </a:t>
            </a:r>
          </a:p>
          <a:p>
            <a:pPr marL="285750" indent="-285750">
              <a:lnSpc>
                <a:spcPct val="107000"/>
              </a:lnSpc>
              <a:buFont typeface="Arial" panose="020B0604020202020204" pitchFamily="34" charset="0"/>
              <a:buChar char="•"/>
            </a:pPr>
            <a:r>
              <a:rPr lang="en-GB" sz="3200">
                <a:latin typeface="NTFPreCursive" panose="03000400000000000000" pitchFamily="66" charset="0"/>
                <a:ea typeface="Calibri"/>
                <a:cs typeface="Times New Roman"/>
              </a:rPr>
              <a:t>Healthy snack – fruit or veg only (Nut-safe school – no nuts please)</a:t>
            </a:r>
          </a:p>
          <a:p>
            <a:pPr marL="285750" lvl="0" indent="-285750">
              <a:lnSpc>
                <a:spcPct val="107000"/>
              </a:lnSpc>
              <a:spcAft>
                <a:spcPts val="800"/>
              </a:spcAft>
              <a:buFont typeface="Arial" panose="020B0604020202020204" pitchFamily="34" charset="0"/>
              <a:buChar char="•"/>
            </a:pPr>
            <a:r>
              <a:rPr lang="en-GB" sz="3200">
                <a:latin typeface="NTFPreCursive" panose="03000400000000000000" pitchFamily="66" charset="0"/>
                <a:ea typeface="Calibri"/>
                <a:cs typeface="Times New Roman"/>
              </a:rPr>
              <a:t>Home-School books to be brought in every day along with home or school reading book, from Monday.</a:t>
            </a:r>
          </a:p>
          <a:p>
            <a:endParaRPr lang="en-GB">
              <a:latin typeface="NTFPreCursive" panose="03000400000000000000" pitchFamily="66" charset="0"/>
            </a:endParaRPr>
          </a:p>
        </p:txBody>
      </p:sp>
    </p:spTree>
    <p:extLst>
      <p:ext uri="{BB962C8B-B14F-4D97-AF65-F5344CB8AC3E}">
        <p14:creationId xmlns:p14="http://schemas.microsoft.com/office/powerpoint/2010/main" val="33521892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CE3533-E593-E940-7260-87492DA30FB9}"/>
              </a:ext>
            </a:extLst>
          </p:cNvPr>
          <p:cNvSpPr>
            <a:spLocks noGrp="1"/>
          </p:cNvSpPr>
          <p:nvPr>
            <p:ph type="title"/>
          </p:nvPr>
        </p:nvSpPr>
        <p:spPr/>
        <p:txBody>
          <a:bodyPr/>
          <a:lstStyle/>
          <a:p>
            <a:r>
              <a:rPr lang="en-GB">
                <a:latin typeface="NTFPreCursive" panose="03000400000000000000" pitchFamily="66" charset="0"/>
              </a:rPr>
              <a:t>PE Days for Autumn Term</a:t>
            </a:r>
          </a:p>
        </p:txBody>
      </p:sp>
      <p:sp>
        <p:nvSpPr>
          <p:cNvPr id="3" name="Content Placeholder 2">
            <a:extLst>
              <a:ext uri="{FF2B5EF4-FFF2-40B4-BE49-F238E27FC236}">
                <a16:creationId xmlns:a16="http://schemas.microsoft.com/office/drawing/2014/main" id="{66BDC207-6B6F-1FD9-6E7E-D3B5A071F4BB}"/>
              </a:ext>
            </a:extLst>
          </p:cNvPr>
          <p:cNvSpPr>
            <a:spLocks noGrp="1"/>
          </p:cNvSpPr>
          <p:nvPr>
            <p:ph idx="1"/>
          </p:nvPr>
        </p:nvSpPr>
        <p:spPr>
          <a:xfrm>
            <a:off x="457200" y="1715461"/>
            <a:ext cx="8229600" cy="4525963"/>
          </a:xfrm>
        </p:spPr>
        <p:txBody>
          <a:bodyPr vert="horz" lIns="91440" tIns="45720" rIns="91440" bIns="45720" rtlCol="0" anchor="t">
            <a:normAutofit/>
          </a:bodyPr>
          <a:lstStyle/>
          <a:p>
            <a:r>
              <a:rPr lang="en-GB">
                <a:latin typeface="NTFPreCursive" panose="03000400000000000000" pitchFamily="66" charset="0"/>
              </a:rPr>
              <a:t>AI5 – Tuesday and Thursday (swimming)</a:t>
            </a:r>
          </a:p>
          <a:p>
            <a:r>
              <a:rPr lang="en-GB">
                <a:latin typeface="NTFPreCursive"/>
              </a:rPr>
              <a:t>EL5 – Wednesday and Thursday (swimming)</a:t>
            </a:r>
          </a:p>
          <a:p>
            <a:endParaRPr lang="en-GB">
              <a:latin typeface="NTFPreCursive"/>
            </a:endParaRPr>
          </a:p>
          <a:p>
            <a:pPr marL="0" indent="0">
              <a:buNone/>
            </a:pPr>
            <a:r>
              <a:rPr lang="en-GB">
                <a:latin typeface="NTFPreCursive"/>
              </a:rPr>
              <a:t>If for whatever reason your child can't do PE, please</a:t>
            </a:r>
          </a:p>
          <a:p>
            <a:pPr marL="0" indent="0">
              <a:buNone/>
            </a:pPr>
            <a:r>
              <a:rPr lang="en-GB">
                <a:latin typeface="NTFPreCursive"/>
              </a:rPr>
              <a:t>let your child's class teacher know via email or</a:t>
            </a:r>
          </a:p>
          <a:p>
            <a:pPr marL="0" indent="0">
              <a:buNone/>
            </a:pPr>
            <a:r>
              <a:rPr lang="en-GB">
                <a:latin typeface="NTFPreCursive"/>
              </a:rPr>
              <a:t>note in the home-school book.</a:t>
            </a:r>
          </a:p>
        </p:txBody>
      </p:sp>
    </p:spTree>
    <p:extLst>
      <p:ext uri="{BB962C8B-B14F-4D97-AF65-F5344CB8AC3E}">
        <p14:creationId xmlns:p14="http://schemas.microsoft.com/office/powerpoint/2010/main" val="30301785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64F6DF-0D67-A42D-5B4D-73236E9387B9}"/>
              </a:ext>
            </a:extLst>
          </p:cNvPr>
          <p:cNvSpPr>
            <a:spLocks noGrp="1"/>
          </p:cNvSpPr>
          <p:nvPr>
            <p:ph type="title"/>
          </p:nvPr>
        </p:nvSpPr>
        <p:spPr/>
        <p:txBody>
          <a:bodyPr/>
          <a:lstStyle/>
          <a:p>
            <a:r>
              <a:rPr lang="en-GB">
                <a:latin typeface="NTFPreCursive" panose="03000400000000000000" pitchFamily="66" charset="0"/>
              </a:rPr>
              <a:t>PE Kit</a:t>
            </a:r>
          </a:p>
        </p:txBody>
      </p:sp>
      <p:sp>
        <p:nvSpPr>
          <p:cNvPr id="4" name="Text Placeholder 2">
            <a:extLst>
              <a:ext uri="{FF2B5EF4-FFF2-40B4-BE49-F238E27FC236}">
                <a16:creationId xmlns:a16="http://schemas.microsoft.com/office/drawing/2014/main" id="{57058F47-4764-462B-5EA3-78C20B3ED75D}"/>
              </a:ext>
            </a:extLst>
          </p:cNvPr>
          <p:cNvSpPr>
            <a:spLocks noGrp="1"/>
          </p:cNvSpPr>
          <p:nvPr>
            <p:ph idx="1"/>
          </p:nvPr>
        </p:nvSpPr>
        <p:spPr>
          <a:xfrm>
            <a:off x="457200" y="1246517"/>
            <a:ext cx="8229600" cy="4525963"/>
          </a:xfrm>
        </p:spPr>
        <p:txBody>
          <a:bodyPr vert="horz" lIns="0" tIns="0" rIns="0" bIns="0" rtlCol="0" anchor="t">
            <a:noAutofit/>
          </a:bodyPr>
          <a:lstStyle/>
          <a:p>
            <a:r>
              <a:rPr lang="en-US" sz="3200">
                <a:latin typeface="NTFPreCursive"/>
                <a:cs typeface="Sabon Next LT"/>
              </a:rPr>
              <a:t>Trainers</a:t>
            </a:r>
          </a:p>
          <a:p>
            <a:r>
              <a:rPr lang="en-US" sz="3200">
                <a:latin typeface="NTFPreCursive"/>
                <a:cs typeface="Sabon Next LT"/>
              </a:rPr>
              <a:t>Red t-shirt</a:t>
            </a:r>
          </a:p>
          <a:p>
            <a:r>
              <a:rPr lang="en-US" sz="3200">
                <a:latin typeface="NTFPreCursive"/>
                <a:cs typeface="Sabon Next LT"/>
              </a:rPr>
              <a:t>Black shorts or trousers </a:t>
            </a:r>
          </a:p>
          <a:p>
            <a:r>
              <a:rPr lang="en-US" sz="3200">
                <a:latin typeface="NTFPreCursive"/>
                <a:cs typeface="Sabon Next LT"/>
              </a:rPr>
              <a:t>Hair tied back </a:t>
            </a:r>
          </a:p>
          <a:p>
            <a:r>
              <a:rPr lang="en-US" sz="3200">
                <a:latin typeface="NTFPreCursive"/>
                <a:cs typeface="Sabon Next LT"/>
              </a:rPr>
              <a:t>No </a:t>
            </a:r>
            <a:r>
              <a:rPr lang="en-US" sz="3200" err="1">
                <a:latin typeface="NTFPreCursive"/>
                <a:cs typeface="Sabon Next LT"/>
              </a:rPr>
              <a:t>jewellery</a:t>
            </a:r>
            <a:r>
              <a:rPr lang="en-US" sz="3200">
                <a:latin typeface="NTFPreCursive"/>
                <a:cs typeface="Sabon Next LT"/>
              </a:rPr>
              <a:t> – </a:t>
            </a:r>
            <a:r>
              <a:rPr lang="en-US">
                <a:latin typeface="NTFPreCursive"/>
                <a:cs typeface="Sabon Next LT"/>
              </a:rPr>
              <a:t>Earrings</a:t>
            </a:r>
            <a:r>
              <a:rPr lang="en-US" sz="3200">
                <a:latin typeface="NTFPreCursive"/>
                <a:cs typeface="Sabon Next LT"/>
              </a:rPr>
              <a:t> must be removed (county rule)</a:t>
            </a:r>
          </a:p>
          <a:p>
            <a:endParaRPr lang="en-US" sz="3200">
              <a:latin typeface="NTFPreCursive"/>
              <a:cs typeface="Sabon Next LT"/>
            </a:endParaRPr>
          </a:p>
        </p:txBody>
      </p:sp>
    </p:spTree>
    <p:extLst>
      <p:ext uri="{BB962C8B-B14F-4D97-AF65-F5344CB8AC3E}">
        <p14:creationId xmlns:p14="http://schemas.microsoft.com/office/powerpoint/2010/main" val="34673530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612B78-D50B-5F54-A6BD-01CC6FEDA19B}"/>
              </a:ext>
            </a:extLst>
          </p:cNvPr>
          <p:cNvSpPr>
            <a:spLocks noGrp="1"/>
          </p:cNvSpPr>
          <p:nvPr>
            <p:ph type="title"/>
          </p:nvPr>
        </p:nvSpPr>
        <p:spPr/>
        <p:txBody>
          <a:bodyPr/>
          <a:lstStyle/>
          <a:p>
            <a:r>
              <a:rPr lang="en-GB">
                <a:latin typeface="NTFPreCursive" panose="03000400000000000000" pitchFamily="66" charset="0"/>
              </a:rPr>
              <a:t>Swimming Kit</a:t>
            </a:r>
          </a:p>
        </p:txBody>
      </p:sp>
      <p:sp>
        <p:nvSpPr>
          <p:cNvPr id="3" name="Content Placeholder 2">
            <a:extLst>
              <a:ext uri="{FF2B5EF4-FFF2-40B4-BE49-F238E27FC236}">
                <a16:creationId xmlns:a16="http://schemas.microsoft.com/office/drawing/2014/main" id="{555595B6-1FCB-9A02-6487-C81882D59893}"/>
              </a:ext>
            </a:extLst>
          </p:cNvPr>
          <p:cNvSpPr>
            <a:spLocks noGrp="1"/>
          </p:cNvSpPr>
          <p:nvPr>
            <p:ph idx="1"/>
          </p:nvPr>
        </p:nvSpPr>
        <p:spPr>
          <a:xfrm>
            <a:off x="457200" y="1272396"/>
            <a:ext cx="8229600" cy="4525963"/>
          </a:xfrm>
        </p:spPr>
        <p:txBody>
          <a:bodyPr/>
          <a:lstStyle/>
          <a:p>
            <a:pPr marL="0" indent="0">
              <a:buNone/>
            </a:pPr>
            <a:r>
              <a:rPr lang="en-US" sz="3200">
                <a:latin typeface="NTFPreCursive"/>
                <a:cs typeface="Sabon Next LT"/>
              </a:rPr>
              <a:t>Children need to bring a towel and swimming costume (one piece) or trunks (not board shorts).</a:t>
            </a:r>
          </a:p>
          <a:p>
            <a:pPr marL="0" indent="0">
              <a:buNone/>
            </a:pPr>
            <a:r>
              <a:rPr lang="en-US">
                <a:latin typeface="NTFPreCursive"/>
                <a:cs typeface="Sabon Next LT"/>
              </a:rPr>
              <a:t>Children can bring</a:t>
            </a:r>
            <a:r>
              <a:rPr lang="en-US" sz="3200">
                <a:latin typeface="NTFPreCursive"/>
                <a:cs typeface="Sabon Next LT"/>
              </a:rPr>
              <a:t> and wear goggles, but they may be encouraged to try without, when considering water safety.</a:t>
            </a:r>
          </a:p>
          <a:p>
            <a:pPr marL="0" indent="0">
              <a:buNone/>
            </a:pPr>
            <a:r>
              <a:rPr lang="en-US">
                <a:latin typeface="NTFPreCursive"/>
                <a:cs typeface="Sabon Next LT"/>
              </a:rPr>
              <a:t>Again, hair will need to be tied back and earrings out.</a:t>
            </a:r>
            <a:endParaRPr lang="en-US" sz="3200">
              <a:latin typeface="NTFPreCursive"/>
              <a:cs typeface="Sabon Next LT"/>
            </a:endParaRPr>
          </a:p>
          <a:p>
            <a:pPr marL="0" indent="0">
              <a:buNone/>
            </a:pPr>
            <a:r>
              <a:rPr lang="en-US">
                <a:latin typeface="NTFPreCursive"/>
                <a:cs typeface="Sabon Next LT"/>
              </a:rPr>
              <a:t>The children should bring this in a separate bag, ready to change into, in the afternoon.</a:t>
            </a:r>
            <a:endParaRPr lang="en-US" sz="3200">
              <a:latin typeface="NTFPreCursive"/>
              <a:cs typeface="Sabon Next LT"/>
            </a:endParaRPr>
          </a:p>
          <a:p>
            <a:endParaRPr lang="en-GB"/>
          </a:p>
        </p:txBody>
      </p:sp>
    </p:spTree>
    <p:extLst>
      <p:ext uri="{BB962C8B-B14F-4D97-AF65-F5344CB8AC3E}">
        <p14:creationId xmlns:p14="http://schemas.microsoft.com/office/powerpoint/2010/main" val="35489582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2EE59A-FF11-0543-6F3F-F1E938318508}"/>
              </a:ext>
            </a:extLst>
          </p:cNvPr>
          <p:cNvSpPr>
            <a:spLocks noGrp="1"/>
          </p:cNvSpPr>
          <p:nvPr>
            <p:ph type="title"/>
          </p:nvPr>
        </p:nvSpPr>
        <p:spPr/>
        <p:txBody>
          <a:bodyPr/>
          <a:lstStyle/>
          <a:p>
            <a:r>
              <a:rPr lang="en-GB">
                <a:latin typeface="NTFPreCursive" panose="03000400000000000000" pitchFamily="66" charset="0"/>
              </a:rPr>
              <a:t>Homework</a:t>
            </a:r>
          </a:p>
        </p:txBody>
      </p:sp>
      <p:sp>
        <p:nvSpPr>
          <p:cNvPr id="3" name="Content Placeholder 2">
            <a:extLst>
              <a:ext uri="{FF2B5EF4-FFF2-40B4-BE49-F238E27FC236}">
                <a16:creationId xmlns:a16="http://schemas.microsoft.com/office/drawing/2014/main" id="{386EF3D8-E434-EF61-B440-BF0C66871A61}"/>
              </a:ext>
            </a:extLst>
          </p:cNvPr>
          <p:cNvSpPr>
            <a:spLocks noGrp="1"/>
          </p:cNvSpPr>
          <p:nvPr>
            <p:ph idx="1"/>
          </p:nvPr>
        </p:nvSpPr>
        <p:spPr>
          <a:xfrm>
            <a:off x="457200" y="1147494"/>
            <a:ext cx="8229600" cy="4883959"/>
          </a:xfrm>
        </p:spPr>
        <p:txBody>
          <a:bodyPr vert="horz" lIns="91440" tIns="45720" rIns="91440" bIns="45720" rtlCol="0" anchor="t">
            <a:noAutofit/>
          </a:bodyPr>
          <a:lstStyle/>
          <a:p>
            <a:r>
              <a:rPr lang="en-GB" sz="2400" dirty="0">
                <a:latin typeface="NTFPreCursive"/>
              </a:rPr>
              <a:t>Handed out on a Wednesday to be returned by the following Monday.</a:t>
            </a:r>
          </a:p>
          <a:p>
            <a:r>
              <a:rPr lang="en-GB" sz="2400" dirty="0">
                <a:latin typeface="NTFPreCursive"/>
              </a:rPr>
              <a:t>This will start Wednesday 16th September</a:t>
            </a:r>
          </a:p>
          <a:p>
            <a:endParaRPr lang="en-GB" sz="2400" dirty="0">
              <a:latin typeface="NTFPreCursive"/>
            </a:endParaRPr>
          </a:p>
          <a:p>
            <a:pPr marL="0" indent="0">
              <a:buNone/>
            </a:pPr>
            <a:r>
              <a:rPr lang="en-GB" sz="2400" u="sng" dirty="0">
                <a:latin typeface="NTFPreCursive"/>
              </a:rPr>
              <a:t>What will my child need to do each week?</a:t>
            </a:r>
          </a:p>
          <a:p>
            <a:r>
              <a:rPr lang="en-GB" sz="2400" dirty="0">
                <a:latin typeface="NTFPreCursive"/>
              </a:rPr>
              <a:t>A task, relating to one of our topics, will be stuck into their Homework book and they can complete it over the double page. This aims to be creative and engaging for the children.</a:t>
            </a:r>
            <a:endParaRPr lang="en-US" sz="2400">
              <a:latin typeface="NTFPreCursive"/>
            </a:endParaRPr>
          </a:p>
          <a:p>
            <a:r>
              <a:rPr lang="en-GB" sz="2400" dirty="0">
                <a:latin typeface="NTFPreCursive"/>
              </a:rPr>
              <a:t>Maths task – This alternates between a sheet and Mathletics.</a:t>
            </a:r>
          </a:p>
          <a:p>
            <a:r>
              <a:rPr lang="en-GB" sz="2400" dirty="0">
                <a:latin typeface="NTFPreCursive"/>
              </a:rPr>
              <a:t>TTRS session</a:t>
            </a:r>
          </a:p>
          <a:p>
            <a:r>
              <a:rPr lang="en-GB" sz="2400" dirty="0">
                <a:latin typeface="NTFPreCursive"/>
              </a:rPr>
              <a:t>Daily reading</a:t>
            </a:r>
          </a:p>
          <a:p>
            <a:r>
              <a:rPr lang="en-GB" sz="2400" dirty="0">
                <a:latin typeface="NTFPreCursive"/>
              </a:rPr>
              <a:t>Practice spellings related to our spelling rule in their </a:t>
            </a:r>
          </a:p>
          <a:p>
            <a:pPr marL="0" indent="0">
              <a:buNone/>
            </a:pPr>
            <a:r>
              <a:rPr lang="en-GB" sz="2400" dirty="0">
                <a:latin typeface="NTFPreCursive"/>
              </a:rPr>
              <a:t>home-school books.</a:t>
            </a:r>
            <a:endParaRPr lang="en-GB" dirty="0">
              <a:ea typeface="Calibri"/>
              <a:cs typeface="Calibri"/>
            </a:endParaRPr>
          </a:p>
          <a:p>
            <a:pPr marL="0" indent="0">
              <a:buNone/>
            </a:pPr>
            <a:endParaRPr lang="en-GB" sz="2400" dirty="0">
              <a:latin typeface="NTFPreCursive"/>
            </a:endParaRPr>
          </a:p>
        </p:txBody>
      </p:sp>
    </p:spTree>
    <p:extLst>
      <p:ext uri="{BB962C8B-B14F-4D97-AF65-F5344CB8AC3E}">
        <p14:creationId xmlns:p14="http://schemas.microsoft.com/office/powerpoint/2010/main" val="37069928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8E7D9A-1576-E327-B78A-C664FF1938D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B695025-627F-4B7B-649D-FED51E25D636}"/>
              </a:ext>
            </a:extLst>
          </p:cNvPr>
          <p:cNvSpPr>
            <a:spLocks noGrp="1"/>
          </p:cNvSpPr>
          <p:nvPr>
            <p:ph type="title"/>
          </p:nvPr>
        </p:nvSpPr>
        <p:spPr/>
        <p:txBody>
          <a:bodyPr/>
          <a:lstStyle/>
          <a:p>
            <a:r>
              <a:rPr lang="en-GB">
                <a:latin typeface="NTFPreCursive" panose="03000400000000000000" pitchFamily="66" charset="0"/>
              </a:rPr>
              <a:t>Homework</a:t>
            </a:r>
          </a:p>
        </p:txBody>
      </p:sp>
      <p:sp>
        <p:nvSpPr>
          <p:cNvPr id="3" name="Content Placeholder 2">
            <a:extLst>
              <a:ext uri="{FF2B5EF4-FFF2-40B4-BE49-F238E27FC236}">
                <a16:creationId xmlns:a16="http://schemas.microsoft.com/office/drawing/2014/main" id="{D625DF54-33DF-E70C-3DD9-DAF9FC930DF1}"/>
              </a:ext>
            </a:extLst>
          </p:cNvPr>
          <p:cNvSpPr>
            <a:spLocks noGrp="1"/>
          </p:cNvSpPr>
          <p:nvPr>
            <p:ph idx="1"/>
          </p:nvPr>
        </p:nvSpPr>
        <p:spPr>
          <a:xfrm>
            <a:off x="457200" y="1147494"/>
            <a:ext cx="8229600" cy="4883959"/>
          </a:xfrm>
        </p:spPr>
        <p:txBody>
          <a:bodyPr vert="horz" lIns="91440" tIns="45720" rIns="91440" bIns="45720" rtlCol="0" anchor="t">
            <a:noAutofit/>
          </a:bodyPr>
          <a:lstStyle/>
          <a:p>
            <a:pPr marL="0" indent="0">
              <a:buNone/>
            </a:pPr>
            <a:endParaRPr lang="en-GB" sz="2400" dirty="0">
              <a:latin typeface="NTFPreCursive"/>
            </a:endParaRPr>
          </a:p>
          <a:p>
            <a:pPr marL="0" indent="0">
              <a:buNone/>
            </a:pPr>
            <a:r>
              <a:rPr lang="en-GB" sz="2400" u="sng" dirty="0">
                <a:latin typeface="NTFPreCursive"/>
              </a:rPr>
              <a:t>How long should my child spend doing each task?</a:t>
            </a:r>
            <a:endParaRPr lang="en-GB" sz="2400" u="sng" dirty="0">
              <a:latin typeface="NTFPreCursive" panose="03000400000000000000" pitchFamily="66" charset="0"/>
            </a:endParaRPr>
          </a:p>
          <a:p>
            <a:r>
              <a:rPr lang="en-GB" sz="2400" dirty="0">
                <a:latin typeface="NTFPreCursive"/>
              </a:rPr>
              <a:t>Aim for at least 5 minutes of TTRS every day</a:t>
            </a:r>
            <a:endParaRPr lang="en-GB" sz="2400" dirty="0">
              <a:latin typeface="NTFPreCursive" panose="03000400000000000000" pitchFamily="66" charset="0"/>
            </a:endParaRPr>
          </a:p>
          <a:p>
            <a:r>
              <a:rPr lang="en-GB" sz="2400" dirty="0">
                <a:latin typeface="NTFPreCursive"/>
              </a:rPr>
              <a:t>Aim to read for at least 10 minutes a day (an adult to sign in the home-school book). Minimum 3 times a week.</a:t>
            </a:r>
            <a:endParaRPr lang="en-GB" sz="2400" dirty="0">
              <a:latin typeface="NTFPreCursive" panose="03000400000000000000" pitchFamily="66" charset="0"/>
            </a:endParaRPr>
          </a:p>
          <a:p>
            <a:r>
              <a:rPr lang="en-GB" sz="2400" dirty="0">
                <a:latin typeface="NTFPreCursive"/>
              </a:rPr>
              <a:t>Around 30 minutes for the English-based task</a:t>
            </a:r>
          </a:p>
          <a:p>
            <a:r>
              <a:rPr lang="en-GB" sz="2400" dirty="0">
                <a:latin typeface="NTFPreCursive"/>
              </a:rPr>
              <a:t>Around 15 minutes for the Maths task</a:t>
            </a:r>
          </a:p>
          <a:p>
            <a:pPr marL="0" indent="0">
              <a:buNone/>
            </a:pPr>
            <a:endParaRPr lang="en-GB" sz="2400" dirty="0">
              <a:latin typeface="NTFPreCursive"/>
            </a:endParaRPr>
          </a:p>
          <a:p>
            <a:pPr marL="0" indent="0">
              <a:buNone/>
            </a:pPr>
            <a:r>
              <a:rPr lang="en-GB" sz="2400" dirty="0">
                <a:latin typeface="NTFPreCursive"/>
              </a:rPr>
              <a:t>Home-school books will be handed in on a Monday for us to check</a:t>
            </a:r>
          </a:p>
          <a:p>
            <a:pPr marL="0" indent="0">
              <a:buNone/>
            </a:pPr>
            <a:r>
              <a:rPr lang="en-GB" sz="2400" dirty="0">
                <a:latin typeface="NTFPreCursive"/>
              </a:rPr>
              <a:t>reading and spellings.</a:t>
            </a:r>
          </a:p>
        </p:txBody>
      </p:sp>
    </p:spTree>
    <p:extLst>
      <p:ext uri="{BB962C8B-B14F-4D97-AF65-F5344CB8AC3E}">
        <p14:creationId xmlns:p14="http://schemas.microsoft.com/office/powerpoint/2010/main" val="1102337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2EE59A-FF11-0543-6F3F-F1E938318508}"/>
              </a:ext>
            </a:extLst>
          </p:cNvPr>
          <p:cNvSpPr>
            <a:spLocks noGrp="1"/>
          </p:cNvSpPr>
          <p:nvPr>
            <p:ph type="title"/>
          </p:nvPr>
        </p:nvSpPr>
        <p:spPr>
          <a:xfrm>
            <a:off x="-1934455" y="-3908"/>
            <a:ext cx="8229600" cy="1143000"/>
          </a:xfrm>
        </p:spPr>
        <p:txBody>
          <a:bodyPr/>
          <a:lstStyle/>
          <a:p>
            <a:r>
              <a:rPr lang="en-GB" dirty="0">
                <a:latin typeface="NTFPreCursive"/>
              </a:rPr>
              <a:t>Spelling</a:t>
            </a:r>
            <a:endParaRPr lang="en-US" dirty="0"/>
          </a:p>
        </p:txBody>
      </p:sp>
      <p:pic>
        <p:nvPicPr>
          <p:cNvPr id="5" name="Picture 4" descr="Image preview">
            <a:extLst>
              <a:ext uri="{FF2B5EF4-FFF2-40B4-BE49-F238E27FC236}">
                <a16:creationId xmlns:a16="http://schemas.microsoft.com/office/drawing/2014/main" id="{F7162AEA-C6FA-980D-8E43-7BFB8A0ED2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1" y="879697"/>
            <a:ext cx="2657800" cy="354373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Image preview">
            <a:extLst>
              <a:ext uri="{FF2B5EF4-FFF2-40B4-BE49-F238E27FC236}">
                <a16:creationId xmlns:a16="http://schemas.microsoft.com/office/drawing/2014/main" id="{ADF1AC52-6698-3D9E-8262-FED7A1C680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3005" y="879697"/>
            <a:ext cx="2302413" cy="354373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Image preview">
            <a:extLst>
              <a:ext uri="{FF2B5EF4-FFF2-40B4-BE49-F238E27FC236}">
                <a16:creationId xmlns:a16="http://schemas.microsoft.com/office/drawing/2014/main" id="{9D701063-1673-DCA4-D4D2-AE46ECC1DD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00000">
            <a:off x="5007700" y="2373371"/>
            <a:ext cx="3543732" cy="4724976"/>
          </a:xfrm>
          <a:prstGeom prst="rect">
            <a:avLst/>
          </a:prstGeom>
          <a:noFill/>
          <a:extLst>
            <a:ext uri="{909E8E84-426E-40DD-AFC4-6F175D3DCCD1}">
              <a14:hiddenFill xmlns:a14="http://schemas.microsoft.com/office/drawing/2010/main">
                <a:solidFill>
                  <a:srgbClr val="FFFFFF"/>
                </a:solidFill>
              </a14:hiddenFill>
            </a:ext>
          </a:extLst>
        </p:spPr>
      </p:pic>
      <p:sp>
        <p:nvSpPr>
          <p:cNvPr id="12" name="Title 1">
            <a:extLst>
              <a:ext uri="{FF2B5EF4-FFF2-40B4-BE49-F238E27FC236}">
                <a16:creationId xmlns:a16="http://schemas.microsoft.com/office/drawing/2014/main" id="{BCDC9960-47ED-D2BB-6EAA-F49C4791C07B}"/>
              </a:ext>
            </a:extLst>
          </p:cNvPr>
          <p:cNvSpPr txBox="1">
            <a:spLocks/>
          </p:cNvSpPr>
          <p:nvPr/>
        </p:nvSpPr>
        <p:spPr>
          <a:xfrm>
            <a:off x="1493264" y="1829374"/>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dirty="0">
                <a:latin typeface="NTFPreCursive"/>
              </a:rPr>
              <a:t>Reading</a:t>
            </a:r>
          </a:p>
        </p:txBody>
      </p:sp>
    </p:spTree>
    <p:extLst>
      <p:ext uri="{BB962C8B-B14F-4D97-AF65-F5344CB8AC3E}">
        <p14:creationId xmlns:p14="http://schemas.microsoft.com/office/powerpoint/2010/main" val="15449863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4F2B68-6A22-E9BE-76A0-0DF16B63ACD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EF7F023-BCB9-E822-E797-5C66C52F095C}"/>
              </a:ext>
            </a:extLst>
          </p:cNvPr>
          <p:cNvSpPr>
            <a:spLocks noGrp="1"/>
          </p:cNvSpPr>
          <p:nvPr>
            <p:ph type="title"/>
          </p:nvPr>
        </p:nvSpPr>
        <p:spPr/>
        <p:txBody>
          <a:bodyPr/>
          <a:lstStyle/>
          <a:p>
            <a:r>
              <a:rPr lang="en-GB">
                <a:latin typeface="NTFPreCursive" panose="03000400000000000000" pitchFamily="66" charset="0"/>
              </a:rPr>
              <a:t>Homework</a:t>
            </a:r>
          </a:p>
        </p:txBody>
      </p:sp>
      <p:pic>
        <p:nvPicPr>
          <p:cNvPr id="12" name="Picture 11" descr="Learning Logs and Writing to Learn: Kids' Brains Benefit! - Big Ideas for  Little Scholars">
            <a:extLst>
              <a:ext uri="{FF2B5EF4-FFF2-40B4-BE49-F238E27FC236}">
                <a16:creationId xmlns:a16="http://schemas.microsoft.com/office/drawing/2014/main" id="{597C4A32-4E04-9020-2E50-5AF3C5306740}"/>
              </a:ext>
            </a:extLst>
          </p:cNvPr>
          <p:cNvPicPr>
            <a:picLocks noChangeAspect="1"/>
          </p:cNvPicPr>
          <p:nvPr/>
        </p:nvPicPr>
        <p:blipFill>
          <a:blip r:embed="rId2"/>
          <a:srcRect r="243"/>
          <a:stretch>
            <a:fillRect/>
          </a:stretch>
        </p:blipFill>
        <p:spPr>
          <a:xfrm>
            <a:off x="2505715" y="219715"/>
            <a:ext cx="4085809" cy="2990850"/>
          </a:xfrm>
          <a:prstGeom prst="rect">
            <a:avLst/>
          </a:prstGeom>
        </p:spPr>
      </p:pic>
      <p:pic>
        <p:nvPicPr>
          <p:cNvPr id="13" name="Picture 12" descr="Rodings Primary School - Year 4 Learning Log Examples">
            <a:extLst>
              <a:ext uri="{FF2B5EF4-FFF2-40B4-BE49-F238E27FC236}">
                <a16:creationId xmlns:a16="http://schemas.microsoft.com/office/drawing/2014/main" id="{F2783259-208D-629B-1D7D-0ADC089D243A}"/>
              </a:ext>
            </a:extLst>
          </p:cNvPr>
          <p:cNvPicPr>
            <a:picLocks noChangeAspect="1"/>
          </p:cNvPicPr>
          <p:nvPr/>
        </p:nvPicPr>
        <p:blipFill>
          <a:blip r:embed="rId3"/>
          <a:srcRect b="314"/>
          <a:stretch>
            <a:fillRect/>
          </a:stretch>
        </p:blipFill>
        <p:spPr>
          <a:xfrm>
            <a:off x="458640" y="3311337"/>
            <a:ext cx="4105275" cy="3152356"/>
          </a:xfrm>
          <a:prstGeom prst="rect">
            <a:avLst/>
          </a:prstGeom>
        </p:spPr>
      </p:pic>
      <p:pic>
        <p:nvPicPr>
          <p:cNvPr id="14" name="Picture 13" descr="Examples of Learning Logs | ht1parkhill">
            <a:extLst>
              <a:ext uri="{FF2B5EF4-FFF2-40B4-BE49-F238E27FC236}">
                <a16:creationId xmlns:a16="http://schemas.microsoft.com/office/drawing/2014/main" id="{7D963533-4E0E-CDC1-859B-CDF79A7569B5}"/>
              </a:ext>
            </a:extLst>
          </p:cNvPr>
          <p:cNvPicPr>
            <a:picLocks noChangeAspect="1"/>
          </p:cNvPicPr>
          <p:nvPr/>
        </p:nvPicPr>
        <p:blipFill>
          <a:blip r:embed="rId4"/>
          <a:srcRect r="-237" b="-315"/>
          <a:stretch>
            <a:fillRect/>
          </a:stretch>
        </p:blipFill>
        <p:spPr>
          <a:xfrm>
            <a:off x="4904574" y="3310137"/>
            <a:ext cx="4191383" cy="3153165"/>
          </a:xfrm>
          <a:prstGeom prst="rect">
            <a:avLst/>
          </a:prstGeom>
        </p:spPr>
      </p:pic>
    </p:spTree>
    <p:extLst>
      <p:ext uri="{BB962C8B-B14F-4D97-AF65-F5344CB8AC3E}">
        <p14:creationId xmlns:p14="http://schemas.microsoft.com/office/powerpoint/2010/main" val="30303971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2EE59A-FF11-0543-6F3F-F1E938318508}"/>
              </a:ext>
            </a:extLst>
          </p:cNvPr>
          <p:cNvSpPr>
            <a:spLocks noGrp="1"/>
          </p:cNvSpPr>
          <p:nvPr>
            <p:ph type="title"/>
          </p:nvPr>
        </p:nvSpPr>
        <p:spPr/>
        <p:txBody>
          <a:bodyPr/>
          <a:lstStyle/>
          <a:p>
            <a:r>
              <a:rPr lang="en-GB" dirty="0">
                <a:latin typeface="NTFPreCursive" panose="03000400000000000000" pitchFamily="66" charset="0"/>
              </a:rPr>
              <a:t>How do I get in contact?</a:t>
            </a:r>
          </a:p>
        </p:txBody>
      </p:sp>
      <p:sp>
        <p:nvSpPr>
          <p:cNvPr id="3" name="Content Placeholder 2">
            <a:extLst>
              <a:ext uri="{FF2B5EF4-FFF2-40B4-BE49-F238E27FC236}">
                <a16:creationId xmlns:a16="http://schemas.microsoft.com/office/drawing/2014/main" id="{386EF3D8-E434-EF61-B440-BF0C66871A61}"/>
              </a:ext>
            </a:extLst>
          </p:cNvPr>
          <p:cNvSpPr>
            <a:spLocks noGrp="1"/>
          </p:cNvSpPr>
          <p:nvPr>
            <p:ph idx="1"/>
          </p:nvPr>
        </p:nvSpPr>
        <p:spPr>
          <a:xfrm>
            <a:off x="457200" y="1289649"/>
            <a:ext cx="8229600" cy="4883959"/>
          </a:xfrm>
        </p:spPr>
        <p:txBody>
          <a:bodyPr vert="horz" lIns="91440" tIns="45720" rIns="91440" bIns="45720" rtlCol="0" anchor="t">
            <a:normAutofit/>
          </a:bodyPr>
          <a:lstStyle/>
          <a:p>
            <a:pPr>
              <a:buFontTx/>
              <a:buChar char="-"/>
            </a:pPr>
            <a:r>
              <a:rPr lang="en-GB" dirty="0">
                <a:latin typeface="NTFPreCursive"/>
              </a:rPr>
              <a:t>A note to the teacher in your child’s home-school book.</a:t>
            </a:r>
          </a:p>
          <a:p>
            <a:pPr>
              <a:buFontTx/>
              <a:buChar char="-"/>
            </a:pPr>
            <a:r>
              <a:rPr lang="en-GB" sz="3200" dirty="0">
                <a:latin typeface="NTFPreCursive"/>
              </a:rPr>
              <a:t>A</a:t>
            </a:r>
            <a:r>
              <a:rPr lang="en-GB" dirty="0">
                <a:latin typeface="NTFPreCursive"/>
              </a:rPr>
              <a:t>n email to the teacher via the school office.</a:t>
            </a:r>
          </a:p>
          <a:p>
            <a:pPr>
              <a:buFontTx/>
              <a:buChar char="-"/>
            </a:pPr>
            <a:r>
              <a:rPr lang="en-GB" dirty="0">
                <a:latin typeface="NTFPreCursive"/>
              </a:rPr>
              <a:t>Catch-up on the </a:t>
            </a:r>
          </a:p>
          <a:p>
            <a:pPr marL="0" indent="0">
              <a:buNone/>
            </a:pPr>
            <a:r>
              <a:rPr lang="en-GB" sz="3200" dirty="0">
                <a:latin typeface="NTFPreCursive"/>
              </a:rPr>
              <a:t>   playground.</a:t>
            </a:r>
          </a:p>
          <a:p>
            <a:endParaRPr lang="en-GB" dirty="0"/>
          </a:p>
        </p:txBody>
      </p:sp>
      <p:pic>
        <p:nvPicPr>
          <p:cNvPr id="7" name="Picture 2" descr="Image preview">
            <a:extLst>
              <a:ext uri="{FF2B5EF4-FFF2-40B4-BE49-F238E27FC236}">
                <a16:creationId xmlns:a16="http://schemas.microsoft.com/office/drawing/2014/main" id="{46FE477D-7DEC-99F5-CAEF-ED93742D49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2464" y="2569837"/>
            <a:ext cx="2571211" cy="34282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5622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0361C4-2513-A985-BD26-CD725B1C22EE}"/>
              </a:ext>
            </a:extLst>
          </p:cNvPr>
          <p:cNvSpPr>
            <a:spLocks noGrp="1"/>
          </p:cNvSpPr>
          <p:nvPr>
            <p:ph type="title"/>
          </p:nvPr>
        </p:nvSpPr>
        <p:spPr/>
        <p:txBody>
          <a:bodyPr/>
          <a:lstStyle/>
          <a:p>
            <a:r>
              <a:rPr lang="en-GB">
                <a:latin typeface="NTFPreCursive" panose="03000400000000000000" pitchFamily="66" charset="0"/>
              </a:rPr>
              <a:t>Trips and Upcoming Events</a:t>
            </a:r>
          </a:p>
        </p:txBody>
      </p:sp>
      <p:sp>
        <p:nvSpPr>
          <p:cNvPr id="3" name="Content Placeholder 2">
            <a:extLst>
              <a:ext uri="{FF2B5EF4-FFF2-40B4-BE49-F238E27FC236}">
                <a16:creationId xmlns:a16="http://schemas.microsoft.com/office/drawing/2014/main" id="{7DD2C121-9F15-DE9C-261D-3CBF68824304}"/>
              </a:ext>
            </a:extLst>
          </p:cNvPr>
          <p:cNvSpPr>
            <a:spLocks noGrp="1"/>
          </p:cNvSpPr>
          <p:nvPr>
            <p:ph idx="1"/>
          </p:nvPr>
        </p:nvSpPr>
        <p:spPr>
          <a:xfrm>
            <a:off x="457200" y="1715461"/>
            <a:ext cx="6500693" cy="4525963"/>
          </a:xfrm>
        </p:spPr>
        <p:txBody>
          <a:bodyPr vert="horz" lIns="91440" tIns="45720" rIns="91440" bIns="45720" rtlCol="0" anchor="t">
            <a:normAutofit fontScale="92500" lnSpcReduction="20000"/>
          </a:bodyPr>
          <a:lstStyle/>
          <a:p>
            <a:pPr marL="0" indent="0">
              <a:buNone/>
            </a:pPr>
            <a:r>
              <a:rPr lang="en-GB" sz="3200">
                <a:latin typeface="NTFPreCursive"/>
              </a:rPr>
              <a:t>If you haven’t already, </a:t>
            </a:r>
            <a:r>
              <a:rPr lang="en-GB">
                <a:latin typeface="NTFPreCursive"/>
              </a:rPr>
              <a:t>y</a:t>
            </a:r>
            <a:r>
              <a:rPr lang="en-GB" sz="3200">
                <a:latin typeface="NTFPreCursive"/>
              </a:rPr>
              <a:t>ou </a:t>
            </a:r>
            <a:r>
              <a:rPr lang="en-GB">
                <a:latin typeface="NTFPreCursive"/>
              </a:rPr>
              <a:t>need to give consent for your child to attend swimming lessons via coach. This needs to be completed by </a:t>
            </a:r>
            <a:r>
              <a:rPr lang="en-GB" b="1">
                <a:latin typeface="NTFPreCursive"/>
              </a:rPr>
              <a:t>Monday 14th September.</a:t>
            </a:r>
            <a:endParaRPr lang="en-GB" sz="3200" b="1">
              <a:latin typeface="NTFPreCursive"/>
            </a:endParaRPr>
          </a:p>
          <a:p>
            <a:pPr marL="0" indent="0">
              <a:buNone/>
            </a:pPr>
            <a:endParaRPr lang="en-GB" sz="3200">
              <a:latin typeface="NTFPreCursive"/>
              <a:cs typeface="Sabon Next LT"/>
            </a:endParaRPr>
          </a:p>
          <a:p>
            <a:pPr marL="285750" indent="-285750">
              <a:buChar char="-"/>
            </a:pPr>
            <a:r>
              <a:rPr lang="en-GB" sz="3200">
                <a:latin typeface="NTFPreCursive"/>
              </a:rPr>
              <a:t>Harvest Festival – Wednesday </a:t>
            </a:r>
            <a:r>
              <a:rPr lang="en-GB">
                <a:latin typeface="NTFPreCursive"/>
              </a:rPr>
              <a:t>7</a:t>
            </a:r>
            <a:r>
              <a:rPr lang="en-GB" sz="3200">
                <a:latin typeface="NTFPreCursive"/>
              </a:rPr>
              <a:t>th October</a:t>
            </a:r>
          </a:p>
          <a:p>
            <a:pPr marL="285750" indent="-285750">
              <a:buChar char="-"/>
            </a:pPr>
            <a:r>
              <a:rPr lang="en-GB">
                <a:latin typeface="NTFPreCursive"/>
              </a:rPr>
              <a:t>AI</a:t>
            </a:r>
            <a:r>
              <a:rPr lang="en-GB" sz="3200">
                <a:latin typeface="NTFPreCursive"/>
              </a:rPr>
              <a:t>5 Class Assembly – Thursday 19</a:t>
            </a:r>
            <a:r>
              <a:rPr lang="en-GB" sz="3200" baseline="30000">
                <a:latin typeface="NTFPreCursive"/>
              </a:rPr>
              <a:t>th</a:t>
            </a:r>
            <a:r>
              <a:rPr lang="en-GB" sz="3200">
                <a:latin typeface="NTFPreCursive"/>
              </a:rPr>
              <a:t> November</a:t>
            </a:r>
          </a:p>
          <a:p>
            <a:pPr marL="285750" indent="-285750">
              <a:buChar char="-"/>
            </a:pPr>
            <a:r>
              <a:rPr lang="en-GB">
                <a:latin typeface="NTFPreCursive"/>
                <a:cs typeface="Sabon Next LT"/>
              </a:rPr>
              <a:t>EL</a:t>
            </a:r>
            <a:r>
              <a:rPr lang="en-GB" sz="3200">
                <a:latin typeface="NTFPreCursive"/>
                <a:cs typeface="Sabon Next LT"/>
              </a:rPr>
              <a:t>5 Class Assembly – Thursday 10</a:t>
            </a:r>
            <a:r>
              <a:rPr lang="en-GB" sz="3200" baseline="30000">
                <a:latin typeface="NTFPreCursive"/>
                <a:cs typeface="Sabon Next LT"/>
              </a:rPr>
              <a:t>th</a:t>
            </a:r>
            <a:r>
              <a:rPr lang="en-GB" sz="3200">
                <a:latin typeface="NTFPreCursive"/>
                <a:cs typeface="Sabon Next LT"/>
              </a:rPr>
              <a:t> December</a:t>
            </a:r>
          </a:p>
          <a:p>
            <a:pPr marL="0" indent="0">
              <a:buNone/>
            </a:pPr>
            <a:endParaRPr lang="en-GB"/>
          </a:p>
        </p:txBody>
      </p:sp>
      <p:pic>
        <p:nvPicPr>
          <p:cNvPr id="4" name="Picture 3">
            <a:extLst>
              <a:ext uri="{FF2B5EF4-FFF2-40B4-BE49-F238E27FC236}">
                <a16:creationId xmlns:a16="http://schemas.microsoft.com/office/drawing/2014/main" id="{9B5AA655-19B1-EDDD-99CE-14D290B9101D}"/>
              </a:ext>
            </a:extLst>
          </p:cNvPr>
          <p:cNvPicPr>
            <a:picLocks noChangeAspect="1"/>
          </p:cNvPicPr>
          <p:nvPr/>
        </p:nvPicPr>
        <p:blipFill>
          <a:blip r:embed="rId2"/>
          <a:stretch>
            <a:fillRect/>
          </a:stretch>
        </p:blipFill>
        <p:spPr>
          <a:xfrm>
            <a:off x="6689071" y="2016338"/>
            <a:ext cx="2085975" cy="2114550"/>
          </a:xfrm>
          <a:prstGeom prst="rect">
            <a:avLst/>
          </a:prstGeom>
        </p:spPr>
      </p:pic>
    </p:spTree>
    <p:extLst>
      <p:ext uri="{BB962C8B-B14F-4D97-AF65-F5344CB8AC3E}">
        <p14:creationId xmlns:p14="http://schemas.microsoft.com/office/powerpoint/2010/main" val="5468025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AEFF2-B126-0DF8-87C9-760EABF57C5F}"/>
              </a:ext>
            </a:extLst>
          </p:cNvPr>
          <p:cNvSpPr>
            <a:spLocks noGrp="1"/>
          </p:cNvSpPr>
          <p:nvPr>
            <p:ph type="ctrTitle"/>
          </p:nvPr>
        </p:nvSpPr>
        <p:spPr>
          <a:xfrm>
            <a:off x="189911" y="2693987"/>
            <a:ext cx="4537366" cy="1470025"/>
          </a:xfrm>
        </p:spPr>
        <p:txBody>
          <a:bodyPr>
            <a:normAutofit fontScale="90000"/>
          </a:bodyPr>
          <a:lstStyle/>
          <a:p>
            <a:r>
              <a:rPr lang="en-GB" sz="4400">
                <a:latin typeface="NTFPreCursive"/>
              </a:rPr>
              <a:t>Thank you!</a:t>
            </a:r>
            <a:br>
              <a:rPr lang="en-GB" sz="4400">
                <a:latin typeface="NTFPreCursive"/>
              </a:rPr>
            </a:br>
            <a:br>
              <a:rPr lang="en-GB" sz="4400">
                <a:latin typeface="NTFPreCursive"/>
              </a:rPr>
            </a:br>
            <a:r>
              <a:rPr lang="en-GB" sz="4400">
                <a:latin typeface="NTFPreCursive"/>
              </a:rPr>
              <a:t>Please take this chance to go and look around your child’s classroom and the teacher will be available to answer any questions you have!</a:t>
            </a:r>
            <a:br>
              <a:rPr lang="en-GB" sz="4400">
                <a:latin typeface="NTFPreCursive"/>
              </a:rPr>
            </a:br>
            <a:endParaRPr lang="en-GB"/>
          </a:p>
        </p:txBody>
      </p:sp>
    </p:spTree>
    <p:extLst>
      <p:ext uri="{BB962C8B-B14F-4D97-AF65-F5344CB8AC3E}">
        <p14:creationId xmlns:p14="http://schemas.microsoft.com/office/powerpoint/2010/main" val="11691767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JS Template.potx" id="{08B89D68-B965-4033-ADCC-5C71FD1FCB92}" vid="{796D67C7-C75C-4821-ABDE-102CCB3AD431}"/>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FF02B4B405E0346B045ED168E239FD7" ma:contentTypeVersion="19" ma:contentTypeDescription="Create a new document." ma:contentTypeScope="" ma:versionID="56b6da0de55d80d927adca4caca717ec">
  <xsd:schema xmlns:xsd="http://www.w3.org/2001/XMLSchema" xmlns:xs="http://www.w3.org/2001/XMLSchema" xmlns:p="http://schemas.microsoft.com/office/2006/metadata/properties" xmlns:ns2="47c8b3e6-1893-4747-8ada-d22435b80e2d" xmlns:ns3="da6aa8f7-79b8-4f84-8283-65723ed214e4" targetNamespace="http://schemas.microsoft.com/office/2006/metadata/properties" ma:root="true" ma:fieldsID="16e052c81667c476e5e249c45ea2d3da" ns2:_="" ns3:_="">
    <xsd:import namespace="47c8b3e6-1893-4747-8ada-d22435b80e2d"/>
    <xsd:import namespace="da6aa8f7-79b8-4f84-8283-65723ed214e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7c8b3e6-1893-4747-8ada-d22435b80e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761a4b10-2610-4bc7-818a-bc0ab686934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a6aa8f7-79b8-4f84-8283-65723ed214e4"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bba27595-502e-4751-9f33-0a442a3ccfbe}" ma:internalName="TaxCatchAll" ma:showField="CatchAllData" ma:web="da6aa8f7-79b8-4f84-8283-65723ed214e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da6aa8f7-79b8-4f84-8283-65723ed214e4" xsi:nil="true"/>
    <lcf76f155ced4ddcb4097134ff3c332f xmlns="47c8b3e6-1893-4747-8ada-d22435b80e2d">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7A16912-51C7-4BF6-9AFF-D67E20C73A92}">
  <ds:schemaRefs>
    <ds:schemaRef ds:uri="47c8b3e6-1893-4747-8ada-d22435b80e2d"/>
    <ds:schemaRef ds:uri="da6aa8f7-79b8-4f84-8283-65723ed214e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9BF19A7A-29B7-416F-9B77-CDCBBCAE52A6}">
  <ds:schemaRefs>
    <ds:schemaRef ds:uri="http://schemas.microsoft.com/sharepoint/v3/contenttype/forms"/>
  </ds:schemaRefs>
</ds:datastoreItem>
</file>

<file path=customXml/itemProps3.xml><?xml version="1.0" encoding="utf-8"?>
<ds:datastoreItem xmlns:ds="http://schemas.openxmlformats.org/officeDocument/2006/customXml" ds:itemID="{8AC662F0-537F-4E6B-A881-884EDC4F4809}">
  <ds:schemaRefs>
    <ds:schemaRef ds:uri="47c8b3e6-1893-4747-8ada-d22435b80e2d"/>
    <ds:schemaRef ds:uri="da6aa8f7-79b8-4f84-8283-65723ed214e4"/>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PJS Template 1</Template>
  <TotalTime>915</TotalTime>
  <Words>581</Words>
  <Application>Microsoft Office PowerPoint</Application>
  <PresentationFormat>On-screen Show (4:3)</PresentationFormat>
  <Paragraphs>74</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NTFPreCursive</vt:lpstr>
      <vt:lpstr>Office Theme</vt:lpstr>
      <vt:lpstr>Welcome to Year 5!</vt:lpstr>
      <vt:lpstr> The Year 5 Team!</vt:lpstr>
      <vt:lpstr>PowerPoint Presentation</vt:lpstr>
      <vt:lpstr>Our Topics</vt:lpstr>
      <vt:lpstr>Things Needed in School</vt:lpstr>
      <vt:lpstr>PE Days for Autumn Term</vt:lpstr>
      <vt:lpstr>PE Kit</vt:lpstr>
      <vt:lpstr>Swimming Kit</vt:lpstr>
      <vt:lpstr>Homework</vt:lpstr>
      <vt:lpstr>Homework</vt:lpstr>
      <vt:lpstr>Spelling</vt:lpstr>
      <vt:lpstr>Homework</vt:lpstr>
      <vt:lpstr>How do I get in contact?</vt:lpstr>
      <vt:lpstr>Trips and Upcoming Events</vt:lpstr>
      <vt:lpstr>Thank you!  Please take this chance to go and look around your child’s classroom and the teacher will be available to answer any questions you have! </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Alice Ingle</dc:creator>
  <cp:keywords/>
  <dc:description>generated using python-pptx</dc:description>
  <cp:lastModifiedBy>Emily Lygo</cp:lastModifiedBy>
  <cp:revision>96</cp:revision>
  <dcterms:created xsi:type="dcterms:W3CDTF">2026-09-07T20:08:17Z</dcterms:created>
  <dcterms:modified xsi:type="dcterms:W3CDTF">2026-09-09T12:38:24Z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0x0101007FF02B4B405E0346B045ED168E239FD7</vt:lpwstr>
  </property>
  <property fmtid="{D5CDD505-2E9C-101B-9397-08002B2CF9AE}" pid="3" name="MediaServiceImageTags">
    <vt:lpwstr/>
  </property>
</Properties>
</file>