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53" r:id="rId4"/>
  </p:sldMasterIdLst>
  <p:sldIdLst>
    <p:sldId id="256" r:id="rId5"/>
    <p:sldId id="264" r:id="rId6"/>
    <p:sldId id="263" r:id="rId7"/>
    <p:sldId id="265" r:id="rId8"/>
    <p:sldId id="266" r:id="rId9"/>
    <p:sldId id="257" r:id="rId10"/>
    <p:sldId id="260" r:id="rId11"/>
    <p:sldId id="258" r:id="rId12"/>
    <p:sldId id="262" r:id="rId13"/>
    <p:sldId id="267" r:id="rId14"/>
    <p:sldId id="259" r:id="rId15"/>
    <p:sldId id="268" r:id="rId16"/>
    <p:sldId id="261" r:id="rId17"/>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94660"/>
  </p:normalViewPr>
  <p:slideViewPr>
    <p:cSldViewPr snapToGrid="0">
      <p:cViewPr varScale="1">
        <p:scale>
          <a:sx n="70" d="100"/>
          <a:sy n="70" d="100"/>
        </p:scale>
        <p:origin x="536" y="5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tableStyles" Target="tableStyle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slide" Target="slides/slide11.xml"/><Relationship Id="rId10" Type="http://schemas.openxmlformats.org/officeDocument/2006/relationships/slide" Target="slides/slide6.xml"/><Relationship Id="rId19"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16" name="Group 15"/>
          <p:cNvGrpSpPr/>
          <p:nvPr/>
        </p:nvGrpSpPr>
        <p:grpSpPr>
          <a:xfrm>
            <a:off x="0" y="-8467"/>
            <a:ext cx="12192000" cy="6866467"/>
            <a:chOff x="0" y="-8467"/>
            <a:chExt cx="12192000" cy="6866467"/>
          </a:xfrm>
        </p:grpSpPr>
        <p:cxnSp>
          <p:nvCxnSpPr>
            <p:cNvPr id="19" name="Straight Connector 18"/>
            <p:cNvCxnSpPr/>
            <p:nvPr/>
          </p:nvCxnSpPr>
          <p:spPr>
            <a:xfrm>
              <a:off x="9371012"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flipH="1">
              <a:off x="7425267" y="3681413"/>
              <a:ext cx="4763558" cy="3176587"/>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21"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2"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Isosceles Triangle 22"/>
            <p:cNvSpPr/>
            <p:nvPr/>
          </p:nvSpPr>
          <p:spPr>
            <a:xfrm>
              <a:off x="8932333" y="3048000"/>
              <a:ext cx="3259667" cy="3810000"/>
            </a:xfrm>
            <a:prstGeom prst="triangle">
              <a:avLst>
                <a:gd name="adj" fmla="val 100000"/>
              </a:avLst>
            </a:prstGeom>
            <a:solidFill>
              <a:schemeClr val="accent1">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lumMod val="50000"/>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10371666" y="3589867"/>
              <a:ext cx="1817159" cy="3268133"/>
            </a:xfrm>
            <a:prstGeom prst="triangle">
              <a:avLst>
                <a:gd name="adj" fmla="val 100000"/>
              </a:avLst>
            </a:prstGeom>
            <a:solidFill>
              <a:schemeClr val="accent1">
                <a:lumMod val="50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Isosceles Triangle 28"/>
            <p:cNvSpPr/>
            <p:nvPr/>
          </p:nvSpPr>
          <p:spPr>
            <a:xfrm rot="10800000">
              <a:off x="0" y="0"/>
              <a:ext cx="842596" cy="5666154"/>
            </a:xfrm>
            <a:prstGeom prst="triangle">
              <a:avLst>
                <a:gd name="adj" fmla="val 100000"/>
              </a:avLst>
            </a:prstGeom>
            <a:solidFill>
              <a:schemeClr val="accent1">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lumMod val="75000"/>
                  </a:schemeClr>
                </a:solidFill>
              </a:defRPr>
            </a:lvl1pPr>
          </a:lstStyle>
          <a:p>
            <a:r>
              <a:rPr lang="en-US"/>
              <a:t>Click to edit Master title style</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CC3B9FC7-FC7B-4935-9382-030E6F2B1A59}" type="datetimeFigureOut">
              <a:rPr lang="en-GB" smtClean="0"/>
              <a:t>08/02/2026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CDE802B6-46ED-4553-9668-F29199C8B709}" type="slidenum">
              <a:rPr lang="en-GB" smtClean="0"/>
              <a:t>‹#›</a:t>
            </a:fld>
            <a:endParaRPr lang="en-GB"/>
          </a:p>
        </p:txBody>
      </p:sp>
    </p:spTree>
    <p:extLst>
      <p:ext uri="{BB962C8B-B14F-4D97-AF65-F5344CB8AC3E}">
        <p14:creationId xmlns:p14="http://schemas.microsoft.com/office/powerpoint/2010/main" val="257574224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CC3B9FC7-FC7B-4935-9382-030E6F2B1A59}" type="datetimeFigureOut">
              <a:rPr lang="en-GB" smtClean="0"/>
              <a:t>08/02/2026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CDE802B6-46ED-4553-9668-F29199C8B709}" type="slidenum">
              <a:rPr lang="en-GB" smtClean="0"/>
              <a:t>‹#›</a:t>
            </a:fld>
            <a:endParaRPr lang="en-GB"/>
          </a:p>
        </p:txBody>
      </p:sp>
    </p:spTree>
    <p:extLst>
      <p:ext uri="{BB962C8B-B14F-4D97-AF65-F5344CB8AC3E}">
        <p14:creationId xmlns:p14="http://schemas.microsoft.com/office/powerpoint/2010/main" val="127090350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CC3B9FC7-FC7B-4935-9382-030E6F2B1A59}" type="datetimeFigureOut">
              <a:rPr lang="en-GB" smtClean="0"/>
              <a:t>08/02/2026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CDE802B6-46ED-4553-9668-F29199C8B709}" type="slidenum">
              <a:rPr lang="en-GB" smtClean="0"/>
              <a:t>‹#›</a:t>
            </a:fld>
            <a:endParaRPr lang="en-GB"/>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159539564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CC3B9FC7-FC7B-4935-9382-030E6F2B1A59}" type="datetimeFigureOut">
              <a:rPr lang="en-GB" smtClean="0"/>
              <a:t>08/02/2026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CDE802B6-46ED-4553-9668-F29199C8B709}" type="slidenum">
              <a:rPr lang="en-GB" smtClean="0"/>
              <a:t>‹#›</a:t>
            </a:fld>
            <a:endParaRPr lang="en-GB"/>
          </a:p>
        </p:txBody>
      </p:sp>
    </p:spTree>
    <p:extLst>
      <p:ext uri="{BB962C8B-B14F-4D97-AF65-F5344CB8AC3E}">
        <p14:creationId xmlns:p14="http://schemas.microsoft.com/office/powerpoint/2010/main" val="254543817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CC3B9FC7-FC7B-4935-9382-030E6F2B1A59}" type="datetimeFigureOut">
              <a:rPr lang="en-GB" smtClean="0"/>
              <a:t>08/02/2026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CDE802B6-46ED-4553-9668-F29199C8B709}" type="slidenum">
              <a:rPr lang="en-GB" smtClean="0"/>
              <a:t>‹#›</a:t>
            </a:fld>
            <a:endParaRPr lang="en-GB"/>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361948021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CC3B9FC7-FC7B-4935-9382-030E6F2B1A59}" type="datetimeFigureOut">
              <a:rPr lang="en-GB" smtClean="0"/>
              <a:t>08/02/2026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CDE802B6-46ED-4553-9668-F29199C8B709}" type="slidenum">
              <a:rPr lang="en-GB" smtClean="0"/>
              <a:t>‹#›</a:t>
            </a:fld>
            <a:endParaRPr lang="en-GB"/>
          </a:p>
        </p:txBody>
      </p:sp>
    </p:spTree>
    <p:extLst>
      <p:ext uri="{BB962C8B-B14F-4D97-AF65-F5344CB8AC3E}">
        <p14:creationId xmlns:p14="http://schemas.microsoft.com/office/powerpoint/2010/main" val="161149361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C3B9FC7-FC7B-4935-9382-030E6F2B1A59}" type="datetimeFigureOut">
              <a:rPr lang="en-GB" smtClean="0"/>
              <a:t>08/02/2026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CDE802B6-46ED-4553-9668-F29199C8B709}" type="slidenum">
              <a:rPr lang="en-GB" smtClean="0"/>
              <a:t>‹#›</a:t>
            </a:fld>
            <a:endParaRPr lang="en-GB"/>
          </a:p>
        </p:txBody>
      </p:sp>
    </p:spTree>
    <p:extLst>
      <p:ext uri="{BB962C8B-B14F-4D97-AF65-F5344CB8AC3E}">
        <p14:creationId xmlns:p14="http://schemas.microsoft.com/office/powerpoint/2010/main" val="359148584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en-US"/>
              <a:t>Click to edit Master title style</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C3B9FC7-FC7B-4935-9382-030E6F2B1A59}" type="datetimeFigureOut">
              <a:rPr lang="en-GB" smtClean="0"/>
              <a:t>08/02/2026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CDE802B6-46ED-4553-9668-F29199C8B709}" type="slidenum">
              <a:rPr lang="en-GB" smtClean="0"/>
              <a:t>‹#›</a:t>
            </a:fld>
            <a:endParaRPr lang="en-GB"/>
          </a:p>
        </p:txBody>
      </p:sp>
    </p:spTree>
    <p:extLst>
      <p:ext uri="{BB962C8B-B14F-4D97-AF65-F5344CB8AC3E}">
        <p14:creationId xmlns:p14="http://schemas.microsoft.com/office/powerpoint/2010/main" val="322993189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C3B9FC7-FC7B-4935-9382-030E6F2B1A59}" type="datetimeFigureOut">
              <a:rPr lang="en-GB" smtClean="0"/>
              <a:t>08/02/2026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CDE802B6-46ED-4553-9668-F29199C8B709}" type="slidenum">
              <a:rPr lang="en-GB" smtClean="0"/>
              <a:t>‹#›</a:t>
            </a:fld>
            <a:endParaRPr lang="en-GB"/>
          </a:p>
        </p:txBody>
      </p:sp>
    </p:spTree>
    <p:extLst>
      <p:ext uri="{BB962C8B-B14F-4D97-AF65-F5344CB8AC3E}">
        <p14:creationId xmlns:p14="http://schemas.microsoft.com/office/powerpoint/2010/main" val="205526735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CC3B9FC7-FC7B-4935-9382-030E6F2B1A59}" type="datetimeFigureOut">
              <a:rPr lang="en-GB" smtClean="0"/>
              <a:t>08/02/2026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CDE802B6-46ED-4553-9668-F29199C8B709}" type="slidenum">
              <a:rPr lang="en-GB" smtClean="0"/>
              <a:t>‹#›</a:t>
            </a:fld>
            <a:endParaRPr lang="en-GB"/>
          </a:p>
        </p:txBody>
      </p:sp>
    </p:spTree>
    <p:extLst>
      <p:ext uri="{BB962C8B-B14F-4D97-AF65-F5344CB8AC3E}">
        <p14:creationId xmlns:p14="http://schemas.microsoft.com/office/powerpoint/2010/main" val="126430889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CC3B9FC7-FC7B-4935-9382-030E6F2B1A59}" type="datetimeFigureOut">
              <a:rPr lang="en-GB" smtClean="0"/>
              <a:t>08/02/2026</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CDE802B6-46ED-4553-9668-F29199C8B709}" type="slidenum">
              <a:rPr lang="en-GB" smtClean="0"/>
              <a:t>‹#›</a:t>
            </a:fld>
            <a:endParaRPr lang="en-GB"/>
          </a:p>
        </p:txBody>
      </p:sp>
    </p:spTree>
    <p:extLst>
      <p:ext uri="{BB962C8B-B14F-4D97-AF65-F5344CB8AC3E}">
        <p14:creationId xmlns:p14="http://schemas.microsoft.com/office/powerpoint/2010/main" val="417601790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CC3B9FC7-FC7B-4935-9382-030E6F2B1A59}" type="datetimeFigureOut">
              <a:rPr lang="en-GB" smtClean="0"/>
              <a:t>08/02/2026</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CDE802B6-46ED-4553-9668-F29199C8B709}" type="slidenum">
              <a:rPr lang="en-GB" smtClean="0"/>
              <a:t>‹#›</a:t>
            </a:fld>
            <a:endParaRPr lang="en-GB"/>
          </a:p>
        </p:txBody>
      </p:sp>
    </p:spTree>
    <p:extLst>
      <p:ext uri="{BB962C8B-B14F-4D97-AF65-F5344CB8AC3E}">
        <p14:creationId xmlns:p14="http://schemas.microsoft.com/office/powerpoint/2010/main" val="122244190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CC3B9FC7-FC7B-4935-9382-030E6F2B1A59}" type="datetimeFigureOut">
              <a:rPr lang="en-GB" smtClean="0"/>
              <a:t>08/02/2026</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CDE802B6-46ED-4553-9668-F29199C8B709}" type="slidenum">
              <a:rPr lang="en-GB" smtClean="0"/>
              <a:t>‹#›</a:t>
            </a:fld>
            <a:endParaRPr lang="en-GB"/>
          </a:p>
        </p:txBody>
      </p:sp>
    </p:spTree>
    <p:extLst>
      <p:ext uri="{BB962C8B-B14F-4D97-AF65-F5344CB8AC3E}">
        <p14:creationId xmlns:p14="http://schemas.microsoft.com/office/powerpoint/2010/main" val="74705938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C3B9FC7-FC7B-4935-9382-030E6F2B1A59}" type="datetimeFigureOut">
              <a:rPr lang="en-GB" smtClean="0"/>
              <a:t>08/02/2026</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CDE802B6-46ED-4553-9668-F29199C8B709}" type="slidenum">
              <a:rPr lang="en-GB" smtClean="0"/>
              <a:t>‹#›</a:t>
            </a:fld>
            <a:endParaRPr lang="en-GB"/>
          </a:p>
        </p:txBody>
      </p:sp>
    </p:spTree>
    <p:extLst>
      <p:ext uri="{BB962C8B-B14F-4D97-AF65-F5344CB8AC3E}">
        <p14:creationId xmlns:p14="http://schemas.microsoft.com/office/powerpoint/2010/main" val="263121337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en-US"/>
              <a:t>Click to edit Master title style</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CC3B9FC7-FC7B-4935-9382-030E6F2B1A59}" type="datetimeFigureOut">
              <a:rPr lang="en-GB" smtClean="0"/>
              <a:t>08/02/2026</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CDE802B6-46ED-4553-9668-F29199C8B709}" type="slidenum">
              <a:rPr lang="en-GB" smtClean="0"/>
              <a:t>‹#›</a:t>
            </a:fld>
            <a:endParaRPr lang="en-GB"/>
          </a:p>
        </p:txBody>
      </p:sp>
    </p:spTree>
    <p:extLst>
      <p:ext uri="{BB962C8B-B14F-4D97-AF65-F5344CB8AC3E}">
        <p14:creationId xmlns:p14="http://schemas.microsoft.com/office/powerpoint/2010/main" val="289177409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CC3B9FC7-FC7B-4935-9382-030E6F2B1A59}" type="datetimeFigureOut">
              <a:rPr lang="en-GB" smtClean="0"/>
              <a:t>08/02/2026</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CDE802B6-46ED-4553-9668-F29199C8B709}" type="slidenum">
              <a:rPr lang="en-GB" smtClean="0"/>
              <a:t>‹#›</a:t>
            </a:fld>
            <a:endParaRPr lang="en-GB"/>
          </a:p>
        </p:txBody>
      </p:sp>
    </p:spTree>
    <p:extLst>
      <p:ext uri="{BB962C8B-B14F-4D97-AF65-F5344CB8AC3E}">
        <p14:creationId xmlns:p14="http://schemas.microsoft.com/office/powerpoint/2010/main" val="76508605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29" name="Group 28"/>
          <p:cNvGrpSpPr/>
          <p:nvPr/>
        </p:nvGrpSpPr>
        <p:grpSpPr>
          <a:xfrm>
            <a:off x="0" y="-8467"/>
            <a:ext cx="12192000" cy="6866467"/>
            <a:chOff x="0" y="-8467"/>
            <a:chExt cx="12192000" cy="6866467"/>
          </a:xfrm>
        </p:grpSpPr>
        <p:cxnSp>
          <p:nvCxnSpPr>
            <p:cNvPr id="19" name="Straight Connector 18"/>
            <p:cNvCxnSpPr/>
            <p:nvPr/>
          </p:nvCxnSpPr>
          <p:spPr>
            <a:xfrm>
              <a:off x="9371012"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flipH="1">
              <a:off x="7425267" y="3681413"/>
              <a:ext cx="4763558" cy="3176587"/>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21"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2"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Isosceles Triangle 22"/>
            <p:cNvSpPr/>
            <p:nvPr/>
          </p:nvSpPr>
          <p:spPr>
            <a:xfrm>
              <a:off x="8932333" y="3048000"/>
              <a:ext cx="3259667" cy="3810000"/>
            </a:xfrm>
            <a:prstGeom prst="triangle">
              <a:avLst>
                <a:gd name="adj" fmla="val 100000"/>
              </a:avLst>
            </a:prstGeom>
            <a:solidFill>
              <a:schemeClr val="accent1">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lumMod val="50000"/>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10371666" y="3589867"/>
              <a:ext cx="1817159" cy="3268133"/>
            </a:xfrm>
            <a:prstGeom prst="triangle">
              <a:avLst>
                <a:gd name="adj" fmla="val 100000"/>
              </a:avLst>
            </a:prstGeom>
            <a:solidFill>
              <a:schemeClr val="accent1">
                <a:lumMod val="50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0" y="4013200"/>
              <a:ext cx="448733" cy="2844800"/>
            </a:xfrm>
            <a:prstGeom prst="triangle">
              <a:avLst>
                <a:gd name="adj" fmla="val 0"/>
              </a:avLst>
            </a:prstGeom>
            <a:solidFill>
              <a:schemeClr val="accent1">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CC3B9FC7-FC7B-4935-9382-030E6F2B1A59}" type="datetimeFigureOut">
              <a:rPr lang="en-GB" smtClean="0"/>
              <a:t>08/02/2026</a:t>
            </a:fld>
            <a:endParaRPr lang="en-GB"/>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lumMod val="75000"/>
                  </a:schemeClr>
                </a:solidFill>
              </a:defRPr>
            </a:lvl1pPr>
          </a:lstStyle>
          <a:p>
            <a:fld id="{CDE802B6-46ED-4553-9668-F29199C8B709}" type="slidenum">
              <a:rPr lang="en-GB" smtClean="0"/>
              <a:t>‹#›</a:t>
            </a:fld>
            <a:endParaRPr lang="en-GB"/>
          </a:p>
        </p:txBody>
      </p:sp>
    </p:spTree>
    <p:extLst>
      <p:ext uri="{BB962C8B-B14F-4D97-AF65-F5344CB8AC3E}">
        <p14:creationId xmlns:p14="http://schemas.microsoft.com/office/powerpoint/2010/main" val="2125601617"/>
      </p:ext>
    </p:extLst>
  </p:cSld>
  <p:clrMap bg1="lt1" tx1="dk1" bg2="lt2" tx2="dk2" accent1="accent1" accent2="accent2" accent3="accent3" accent4="accent4" accent5="accent5" accent6="accent6" hlink="hlink" folHlink="folHlink"/>
  <p:sldLayoutIdLst>
    <p:sldLayoutId id="2147483754" r:id="rId1"/>
    <p:sldLayoutId id="2147483755" r:id="rId2"/>
    <p:sldLayoutId id="2147483756" r:id="rId3"/>
    <p:sldLayoutId id="2147483757" r:id="rId4"/>
    <p:sldLayoutId id="2147483758" r:id="rId5"/>
    <p:sldLayoutId id="2147483759" r:id="rId6"/>
    <p:sldLayoutId id="2147483760" r:id="rId7"/>
    <p:sldLayoutId id="2147483761" r:id="rId8"/>
    <p:sldLayoutId id="2147483762" r:id="rId9"/>
    <p:sldLayoutId id="2147483763" r:id="rId10"/>
    <p:sldLayoutId id="2147483764" r:id="rId11"/>
    <p:sldLayoutId id="2147483765" r:id="rId12"/>
    <p:sldLayoutId id="2147483766" r:id="rId13"/>
    <p:sldLayoutId id="2147483767" r:id="rId14"/>
    <p:sldLayoutId id="2147483768" r:id="rId15"/>
    <p:sldLayoutId id="2147483769" r:id="rId16"/>
  </p:sldLayoutIdLst>
  <p:txStyles>
    <p:titleStyle>
      <a:lvl1pPr algn="l" defTabSz="457200" rtl="0" eaLnBrk="1" latinLnBrk="0" hangingPunct="1">
        <a:spcBef>
          <a:spcPct val="0"/>
        </a:spcBef>
        <a:buNone/>
        <a:defRPr sz="3600" kern="1200">
          <a:solidFill>
            <a:schemeClr val="accent1">
              <a:lumMod val="7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lumMod val="75000"/>
          </a:schemeClr>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lumMod val="75000"/>
          </a:schemeClr>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lumMod val="75000"/>
          </a:schemeClr>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lumMod val="75000"/>
          </a:schemeClr>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lumMod val="75000"/>
          </a:schemeClr>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lumMod val="75000"/>
          </a:schemeClr>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lumMod val="75000"/>
          </a:schemeClr>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lumMod val="75000"/>
          </a:schemeClr>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lumMod val="75000"/>
          </a:schemeClr>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1.xml"/><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hyperlink" Target="https://www.grafham-water-centre.co.uk/schools-colleges-and-youth-groups/residential-visits/" TargetMode="Externa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17640" y="2364774"/>
            <a:ext cx="9070108" cy="1646302"/>
          </a:xfrm>
        </p:spPr>
        <p:txBody>
          <a:bodyPr/>
          <a:lstStyle/>
          <a:p>
            <a:r>
              <a:rPr lang="en-GB" sz="4400" dirty="0"/>
              <a:t>GRAFHAM WATER RESIDENTIAL TRIP</a:t>
            </a:r>
          </a:p>
        </p:txBody>
      </p:sp>
      <p:sp>
        <p:nvSpPr>
          <p:cNvPr id="3" name="Subtitle 2"/>
          <p:cNvSpPr>
            <a:spLocks noGrp="1"/>
          </p:cNvSpPr>
          <p:nvPr>
            <p:ph type="subTitle" idx="1"/>
          </p:nvPr>
        </p:nvSpPr>
        <p:spPr>
          <a:xfrm>
            <a:off x="1820812" y="3927232"/>
            <a:ext cx="7766936" cy="1096899"/>
          </a:xfrm>
        </p:spPr>
        <p:txBody>
          <a:bodyPr>
            <a:normAutofit/>
          </a:bodyPr>
          <a:lstStyle/>
          <a:p>
            <a:r>
              <a:rPr lang="en-GB" sz="2400" dirty="0"/>
              <a:t>16</a:t>
            </a:r>
            <a:r>
              <a:rPr lang="en-GB" sz="2400" baseline="30000" dirty="0"/>
              <a:t>th</a:t>
            </a:r>
            <a:r>
              <a:rPr lang="en-GB" sz="2400" dirty="0"/>
              <a:t>-18</a:t>
            </a:r>
            <a:r>
              <a:rPr lang="en-GB" sz="2400" baseline="30000" dirty="0"/>
              <a:t>th</a:t>
            </a:r>
            <a:r>
              <a:rPr lang="en-GB" sz="2400" dirty="0"/>
              <a:t> March 2026</a:t>
            </a:r>
          </a:p>
        </p:txBody>
      </p:sp>
      <p:pic>
        <p:nvPicPr>
          <p:cNvPr id="1030" name="Picture 6" descr="Grafham Water Centre - Its been fantastic to welcome young people back on  to site today for the first time in 2021 as part of our Discovery Club.  This kicks off ou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749722" y="148896"/>
            <a:ext cx="2276339" cy="3039029"/>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The Firs Lower School - Year 4 Grafham Residential"/>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661101" y="4124131"/>
            <a:ext cx="3502026" cy="2626520"/>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2" descr="Sailing - Keelboats (Dry) - Grafham Water Centre">
            <a:extLst>
              <a:ext uri="{FF2B5EF4-FFF2-40B4-BE49-F238E27FC236}">
                <a16:creationId xmlns:a16="http://schemas.microsoft.com/office/drawing/2014/main" id="{09670DBC-EC72-E1C3-8F77-596C26E1543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33268" y="107350"/>
            <a:ext cx="3819914" cy="30805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2381605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Mountain Warehouse</a:t>
            </a:r>
          </a:p>
        </p:txBody>
      </p:sp>
      <p:sp>
        <p:nvSpPr>
          <p:cNvPr id="3" name="Content Placeholder 2"/>
          <p:cNvSpPr>
            <a:spLocks noGrp="1"/>
          </p:cNvSpPr>
          <p:nvPr>
            <p:ph idx="1"/>
          </p:nvPr>
        </p:nvSpPr>
        <p:spPr>
          <a:xfrm>
            <a:off x="677334" y="1517515"/>
            <a:ext cx="8596668" cy="4523847"/>
          </a:xfrm>
        </p:spPr>
        <p:txBody>
          <a:bodyPr/>
          <a:lstStyle/>
          <a:p>
            <a:r>
              <a:rPr lang="en-GB" dirty="0"/>
              <a:t>We are fortunate enough to have arranged a 20% off discount from Mountain Warehouse over the first weekend, and Monday, of half term (14</a:t>
            </a:r>
            <a:r>
              <a:rPr lang="en-GB" baseline="30000" dirty="0"/>
              <a:t>th</a:t>
            </a:r>
            <a:r>
              <a:rPr lang="en-GB" dirty="0"/>
              <a:t> to 16</a:t>
            </a:r>
            <a:r>
              <a:rPr lang="en-GB" baseline="30000" dirty="0"/>
              <a:t>th</a:t>
            </a:r>
            <a:r>
              <a:rPr lang="en-GB" dirty="0"/>
              <a:t> February).</a:t>
            </a:r>
          </a:p>
          <a:p>
            <a:r>
              <a:rPr lang="en-GB" dirty="0"/>
              <a:t>All you have to do is go to the St </a:t>
            </a:r>
            <a:r>
              <a:rPr lang="en-GB" dirty="0" err="1"/>
              <a:t>Neots</a:t>
            </a:r>
            <a:r>
              <a:rPr lang="en-GB" dirty="0"/>
              <a:t> store and tell them you are from Priory Junior School.</a:t>
            </a:r>
          </a:p>
        </p:txBody>
      </p:sp>
      <p:pic>
        <p:nvPicPr>
          <p:cNvPr id="3074" name="Picture 2" descr="Outdoor Clothing &amp; Equipment | Mountain Warehouse GB"/>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510847" y="3798691"/>
            <a:ext cx="3936135" cy="206647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1947219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Grafham - Medical</a:t>
            </a:r>
          </a:p>
        </p:txBody>
      </p:sp>
      <p:sp>
        <p:nvSpPr>
          <p:cNvPr id="3" name="Content Placeholder 2"/>
          <p:cNvSpPr>
            <a:spLocks noGrp="1"/>
          </p:cNvSpPr>
          <p:nvPr>
            <p:ph idx="1"/>
          </p:nvPr>
        </p:nvSpPr>
        <p:spPr>
          <a:xfrm>
            <a:off x="677334" y="1534424"/>
            <a:ext cx="8596668" cy="4820194"/>
          </a:xfrm>
        </p:spPr>
        <p:txBody>
          <a:bodyPr vert="horz" lIns="91440" tIns="45720" rIns="91440" bIns="45720" rtlCol="0" anchor="t">
            <a:normAutofit/>
          </a:bodyPr>
          <a:lstStyle/>
          <a:p>
            <a:r>
              <a:rPr lang="en-GB" sz="2400" dirty="0"/>
              <a:t>Thank you for returning your initial consent form for medication - If your child does require any medication throughout the trip this must be taken to the office for forms to be completed so that this can be administered appropriately during their stay. </a:t>
            </a:r>
            <a:r>
              <a:rPr lang="en-GB" sz="2400" dirty="0">
                <a:highlight>
                  <a:srgbClr val="FFFF00"/>
                </a:highlight>
              </a:rPr>
              <a:t>Please do this by Friday 13</a:t>
            </a:r>
            <a:r>
              <a:rPr lang="en-GB" sz="2400" baseline="30000" dirty="0">
                <a:highlight>
                  <a:srgbClr val="FFFF00"/>
                </a:highlight>
              </a:rPr>
              <a:t>th</a:t>
            </a:r>
            <a:r>
              <a:rPr lang="en-GB" sz="2400" dirty="0">
                <a:highlight>
                  <a:srgbClr val="FFFF00"/>
                </a:highlight>
              </a:rPr>
              <a:t> March.  </a:t>
            </a:r>
          </a:p>
          <a:p>
            <a:pPr marL="0" indent="0">
              <a:buNone/>
            </a:pPr>
            <a:endParaRPr lang="en-GB" sz="2400" dirty="0">
              <a:highlight>
                <a:srgbClr val="FFFF00"/>
              </a:highlight>
            </a:endParaRPr>
          </a:p>
          <a:p>
            <a:r>
              <a:rPr lang="en-GB" sz="2400" dirty="0">
                <a:highlight>
                  <a:srgbClr val="FFFF00"/>
                </a:highlight>
              </a:rPr>
              <a:t>If anything has changed since you completed the form, or there are any dietary requirements/medical conditions that we are not aware of, please let Miss Ingle know this evening or email the school office.</a:t>
            </a:r>
          </a:p>
        </p:txBody>
      </p:sp>
    </p:spTree>
    <p:extLst>
      <p:ext uri="{BB962C8B-B14F-4D97-AF65-F5344CB8AC3E}">
        <p14:creationId xmlns:p14="http://schemas.microsoft.com/office/powerpoint/2010/main" val="300184209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Communication</a:t>
            </a:r>
          </a:p>
        </p:txBody>
      </p:sp>
      <p:sp>
        <p:nvSpPr>
          <p:cNvPr id="3" name="Content Placeholder 2"/>
          <p:cNvSpPr>
            <a:spLocks noGrp="1"/>
          </p:cNvSpPr>
          <p:nvPr>
            <p:ph idx="1"/>
          </p:nvPr>
        </p:nvSpPr>
        <p:spPr/>
        <p:txBody>
          <a:bodyPr>
            <a:noAutofit/>
          </a:bodyPr>
          <a:lstStyle/>
          <a:p>
            <a:r>
              <a:rPr lang="en-GB" sz="2400" dirty="0"/>
              <a:t>A big purpose of a residential is to give the children a change to prove to themselves (any you) that they can look after themselves. </a:t>
            </a:r>
          </a:p>
          <a:p>
            <a:r>
              <a:rPr lang="en-GB" sz="2400" dirty="0"/>
              <a:t>You will receive a daily text to update you on how we are getting on.</a:t>
            </a:r>
          </a:p>
          <a:p>
            <a:r>
              <a:rPr lang="en-GB" sz="2400" dirty="0"/>
              <a:t>You can contact the office if there are any emergencies and they will contact us.</a:t>
            </a:r>
          </a:p>
          <a:p>
            <a:r>
              <a:rPr lang="en-GB" sz="2400" dirty="0"/>
              <a:t>We will contact you if there is an emergency on our end (No Caller ID).</a:t>
            </a:r>
          </a:p>
        </p:txBody>
      </p:sp>
    </p:spTree>
    <p:extLst>
      <p:ext uri="{BB962C8B-B14F-4D97-AF65-F5344CB8AC3E}">
        <p14:creationId xmlns:p14="http://schemas.microsoft.com/office/powerpoint/2010/main" val="400601538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Questions</a:t>
            </a:r>
          </a:p>
        </p:txBody>
      </p:sp>
      <p:sp>
        <p:nvSpPr>
          <p:cNvPr id="3" name="Content Placeholder 2"/>
          <p:cNvSpPr>
            <a:spLocks noGrp="1"/>
          </p:cNvSpPr>
          <p:nvPr>
            <p:ph idx="1"/>
          </p:nvPr>
        </p:nvSpPr>
        <p:spPr>
          <a:xfrm>
            <a:off x="677334" y="1311565"/>
            <a:ext cx="8596668" cy="4729798"/>
          </a:xfrm>
        </p:spPr>
        <p:txBody>
          <a:bodyPr>
            <a:normAutofit/>
          </a:bodyPr>
          <a:lstStyle/>
          <a:p>
            <a:r>
              <a:rPr lang="en-GB" dirty="0"/>
              <a:t>Does anybody have any questions?</a:t>
            </a:r>
          </a:p>
          <a:p>
            <a:endParaRPr lang="en-GB" dirty="0"/>
          </a:p>
          <a:p>
            <a:endParaRPr lang="en-GB" dirty="0"/>
          </a:p>
          <a:p>
            <a:endParaRPr lang="en-GB" dirty="0"/>
          </a:p>
          <a:p>
            <a:endParaRPr lang="en-GB" dirty="0"/>
          </a:p>
          <a:p>
            <a:endParaRPr lang="en-GB" dirty="0"/>
          </a:p>
          <a:p>
            <a:pPr marL="0" indent="0">
              <a:buNone/>
            </a:pPr>
            <a:endParaRPr lang="en-GB" dirty="0"/>
          </a:p>
          <a:p>
            <a:endParaRPr lang="en-GB" dirty="0"/>
          </a:p>
          <a:p>
            <a:r>
              <a:rPr lang="en-GB" dirty="0"/>
              <a:t>Don’t forget to take a kit list! (we will also email this out to you tomorrow, alongside a letter summarising all the information that you have heard today)</a:t>
            </a:r>
          </a:p>
          <a:p>
            <a:r>
              <a:rPr lang="en-GB" dirty="0"/>
              <a:t>There are still some outstanding payments so please make these to avoid the office chasing you!</a:t>
            </a:r>
          </a:p>
          <a:p>
            <a:pPr marL="0" indent="0">
              <a:buNone/>
            </a:pPr>
            <a:endParaRPr lang="en-GB" dirty="0"/>
          </a:p>
        </p:txBody>
      </p:sp>
    </p:spTree>
    <p:extLst>
      <p:ext uri="{BB962C8B-B14F-4D97-AF65-F5344CB8AC3E}">
        <p14:creationId xmlns:p14="http://schemas.microsoft.com/office/powerpoint/2010/main" val="34278811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4800" dirty="0"/>
              <a:t>Aims of the trip</a:t>
            </a:r>
          </a:p>
        </p:txBody>
      </p:sp>
      <p:sp>
        <p:nvSpPr>
          <p:cNvPr id="3" name="Content Placeholder 2"/>
          <p:cNvSpPr>
            <a:spLocks noGrp="1"/>
          </p:cNvSpPr>
          <p:nvPr>
            <p:ph idx="1"/>
          </p:nvPr>
        </p:nvSpPr>
        <p:spPr/>
        <p:txBody>
          <a:bodyPr>
            <a:noAutofit/>
          </a:bodyPr>
          <a:lstStyle/>
          <a:p>
            <a:r>
              <a:rPr lang="en-GB" sz="2400" dirty="0"/>
              <a:t>For children to take part in fun outdoor, adventurous activities, safely, guided by expert instructors as well as their teachers.</a:t>
            </a:r>
          </a:p>
          <a:p>
            <a:r>
              <a:rPr lang="en-GB" sz="2400" dirty="0"/>
              <a:t>To experience staying over in a new place away from home.</a:t>
            </a:r>
          </a:p>
          <a:p>
            <a:r>
              <a:rPr lang="en-GB" sz="2400" dirty="0"/>
              <a:t>Build new friendships.</a:t>
            </a:r>
          </a:p>
          <a:p>
            <a:r>
              <a:rPr lang="en-GB" sz="2400" dirty="0"/>
              <a:t>To have new experiences and learn new skills.</a:t>
            </a:r>
          </a:p>
          <a:p>
            <a:r>
              <a:rPr lang="en-GB" sz="2400" dirty="0"/>
              <a:t>To build trust and team work within the year group.</a:t>
            </a:r>
          </a:p>
          <a:p>
            <a:r>
              <a:rPr lang="en-GB" sz="2400" dirty="0"/>
              <a:t>To develop resilience when faced with a challenge.</a:t>
            </a:r>
          </a:p>
          <a:p>
            <a:pPr marL="0" indent="0">
              <a:buNone/>
            </a:pPr>
            <a:endParaRPr lang="en-GB" sz="2400" dirty="0"/>
          </a:p>
        </p:txBody>
      </p:sp>
    </p:spTree>
    <p:extLst>
      <p:ext uri="{BB962C8B-B14F-4D97-AF65-F5344CB8AC3E}">
        <p14:creationId xmlns:p14="http://schemas.microsoft.com/office/powerpoint/2010/main" val="193158176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Grafham - Accommodation</a:t>
            </a:r>
          </a:p>
        </p:txBody>
      </p:sp>
      <p:sp>
        <p:nvSpPr>
          <p:cNvPr id="3" name="Content Placeholder 2"/>
          <p:cNvSpPr>
            <a:spLocks noGrp="1"/>
          </p:cNvSpPr>
          <p:nvPr>
            <p:ph idx="1"/>
          </p:nvPr>
        </p:nvSpPr>
        <p:spPr>
          <a:xfrm>
            <a:off x="546652" y="1351723"/>
            <a:ext cx="8727350" cy="4689640"/>
          </a:xfrm>
        </p:spPr>
        <p:txBody>
          <a:bodyPr vert="horz" lIns="91440" tIns="45720" rIns="91440" bIns="45720" rtlCol="0" anchor="t">
            <a:normAutofit lnSpcReduction="10000"/>
          </a:bodyPr>
          <a:lstStyle/>
          <a:p>
            <a:r>
              <a:rPr lang="en-GB" dirty="0"/>
              <a:t>Children will be placed in rooms of varying size – they have already given us the names of three friends that they would like to share with, and we will ensure they are with at least one of these people. </a:t>
            </a:r>
          </a:p>
          <a:p>
            <a:r>
              <a:rPr lang="en-GB" dirty="0"/>
              <a:t>The children will find out which room they will be staying in when they arrive at Grafham.  </a:t>
            </a:r>
          </a:p>
          <a:p>
            <a:r>
              <a:rPr lang="en-GB" dirty="0"/>
              <a:t>Their rooms are different to the groups for the activities, but your child’s teacher will make sure your child is with people they are comfortable with.</a:t>
            </a:r>
          </a:p>
          <a:p>
            <a:pPr marL="0" indent="0">
              <a:buNone/>
            </a:pPr>
            <a:r>
              <a:rPr lang="en-GB" dirty="0"/>
              <a:t>‘</a:t>
            </a:r>
            <a:r>
              <a:rPr lang="en-US" dirty="0"/>
              <a:t>Learning to make a bed, being responsible for their own belongings, sitting at a table and eating their dinner with their friends, learning to set a table for dinner, keeping their bedroom tidy, eating a healthy meal, going to sleep at a reasonable time so that they wake up the next morning ready to have a positive day taking part in adventurous activities……these are just some of the many benefits of a residential experience at GWC.’ </a:t>
            </a:r>
          </a:p>
          <a:p>
            <a:pPr marL="0" indent="0">
              <a:buNone/>
            </a:pPr>
            <a:r>
              <a:rPr lang="en-US" dirty="0"/>
              <a:t>– Grafham Water Centre Website (</a:t>
            </a:r>
            <a:r>
              <a:rPr lang="en-US" dirty="0">
                <a:hlinkClick r:id="rId2"/>
              </a:rPr>
              <a:t>https://www.grafham-water-centre.co.uk/schools-colleges-and-youth-groups/residential-visits/</a:t>
            </a:r>
            <a:r>
              <a:rPr lang="en-US" dirty="0"/>
              <a:t>) </a:t>
            </a:r>
            <a:endParaRPr lang="en-GB" dirty="0"/>
          </a:p>
        </p:txBody>
      </p:sp>
    </p:spTree>
    <p:extLst>
      <p:ext uri="{BB962C8B-B14F-4D97-AF65-F5344CB8AC3E}">
        <p14:creationId xmlns:p14="http://schemas.microsoft.com/office/powerpoint/2010/main" val="213717879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Food</a:t>
            </a:r>
          </a:p>
        </p:txBody>
      </p:sp>
      <p:sp>
        <p:nvSpPr>
          <p:cNvPr id="3" name="Content Placeholder 2"/>
          <p:cNvSpPr>
            <a:spLocks noGrp="1"/>
          </p:cNvSpPr>
          <p:nvPr>
            <p:ph idx="1"/>
          </p:nvPr>
        </p:nvSpPr>
        <p:spPr>
          <a:xfrm>
            <a:off x="677334" y="1661825"/>
            <a:ext cx="8596668" cy="3880773"/>
          </a:xfrm>
        </p:spPr>
        <p:txBody>
          <a:bodyPr/>
          <a:lstStyle/>
          <a:p>
            <a:r>
              <a:rPr lang="en-GB" dirty="0"/>
              <a:t>Dietary requirements have be sent to </a:t>
            </a:r>
            <a:r>
              <a:rPr lang="en-GB" dirty="0" err="1"/>
              <a:t>Grafham</a:t>
            </a:r>
            <a:r>
              <a:rPr lang="en-GB" dirty="0"/>
              <a:t> to ensure all children are catered for.</a:t>
            </a:r>
          </a:p>
          <a:p>
            <a:r>
              <a:rPr lang="en-GB" dirty="0"/>
              <a:t>They will receive dinner on the Monday, three healthy meals on Tuesday, followed by breakfast and lunch on the Wednesday.</a:t>
            </a:r>
          </a:p>
          <a:p>
            <a:r>
              <a:rPr lang="en-GB" dirty="0"/>
              <a:t>Lunch on Monday is not provided and children therefore need to bring a packed lunch (in disposable packaging). </a:t>
            </a:r>
          </a:p>
          <a:p>
            <a:r>
              <a:rPr lang="en-GB" dirty="0"/>
              <a:t>We don’t currently have a menu from </a:t>
            </a:r>
            <a:r>
              <a:rPr lang="en-GB" dirty="0" err="1"/>
              <a:t>Grafham</a:t>
            </a:r>
            <a:r>
              <a:rPr lang="en-GB" dirty="0"/>
              <a:t> but to give you some idea, last years was…</a:t>
            </a:r>
          </a:p>
          <a:p>
            <a:pPr marL="0" indent="0">
              <a:buNone/>
            </a:pPr>
            <a:endParaRPr lang="en-GB" dirty="0"/>
          </a:p>
          <a:p>
            <a:endParaRPr lang="en-GB" dirty="0"/>
          </a:p>
        </p:txBody>
      </p:sp>
    </p:spTree>
    <p:extLst>
      <p:ext uri="{BB962C8B-B14F-4D97-AF65-F5344CB8AC3E}">
        <p14:creationId xmlns:p14="http://schemas.microsoft.com/office/powerpoint/2010/main" val="12534257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3794484" y="4904509"/>
            <a:ext cx="1209964" cy="1953491"/>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6" name="Picture 2" descr="Grafham Water Centre | Bunkhouse and glamping, Cambridgeshire"/>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960917" y="1258129"/>
            <a:ext cx="6041015" cy="4530762"/>
          </a:xfrm>
          <a:prstGeom prst="rect">
            <a:avLst/>
          </a:prstGeom>
          <a:noFill/>
          <a:extLst>
            <a:ext uri="{909E8E84-426E-40DD-AFC4-6F175D3DCCD1}">
              <a14:hiddenFill xmlns:a14="http://schemas.microsoft.com/office/drawing/2010/main">
                <a:solidFill>
                  <a:srgbClr val="FFFFFF"/>
                </a:solidFill>
              </a14:hiddenFill>
            </a:ext>
          </a:extLst>
        </p:spPr>
      </p:pic>
      <p:pic>
        <p:nvPicPr>
          <p:cNvPr id="2" name="Picture 1"/>
          <p:cNvPicPr>
            <a:picLocks noChangeAspect="1"/>
          </p:cNvPicPr>
          <p:nvPr/>
        </p:nvPicPr>
        <p:blipFill>
          <a:blip r:embed="rId3"/>
          <a:stretch>
            <a:fillRect/>
          </a:stretch>
        </p:blipFill>
        <p:spPr>
          <a:xfrm>
            <a:off x="129308" y="1053499"/>
            <a:ext cx="5831609" cy="5124747"/>
          </a:xfrm>
          <a:prstGeom prst="rect">
            <a:avLst/>
          </a:prstGeom>
        </p:spPr>
      </p:pic>
    </p:spTree>
    <p:extLst>
      <p:ext uri="{BB962C8B-B14F-4D97-AF65-F5344CB8AC3E}">
        <p14:creationId xmlns:p14="http://schemas.microsoft.com/office/powerpoint/2010/main" val="93042468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Staff Going</a:t>
            </a:r>
          </a:p>
        </p:txBody>
      </p:sp>
      <p:sp>
        <p:nvSpPr>
          <p:cNvPr id="3" name="Content Placeholder 2"/>
          <p:cNvSpPr>
            <a:spLocks noGrp="1"/>
          </p:cNvSpPr>
          <p:nvPr>
            <p:ph idx="1"/>
          </p:nvPr>
        </p:nvSpPr>
        <p:spPr>
          <a:xfrm>
            <a:off x="912412" y="1558760"/>
            <a:ext cx="2713784" cy="4689640"/>
          </a:xfrm>
        </p:spPr>
        <p:txBody>
          <a:bodyPr vert="horz" lIns="91440" tIns="45720" rIns="91440" bIns="45720" rtlCol="0" anchor="t">
            <a:noAutofit/>
          </a:bodyPr>
          <a:lstStyle/>
          <a:p>
            <a:r>
              <a:rPr lang="en-GB" sz="2400" dirty="0"/>
              <a:t>Miss Ingle</a:t>
            </a:r>
          </a:p>
          <a:p>
            <a:r>
              <a:rPr lang="en-GB" sz="2400" dirty="0"/>
              <a:t>Mr </a:t>
            </a:r>
            <a:r>
              <a:rPr lang="en-GB" sz="2400" dirty="0" err="1"/>
              <a:t>Hodgkiss</a:t>
            </a:r>
            <a:endParaRPr lang="en-GB" sz="2400" dirty="0"/>
          </a:p>
          <a:p>
            <a:r>
              <a:rPr lang="en-GB" sz="2400" dirty="0"/>
              <a:t>Mrs Day</a:t>
            </a:r>
          </a:p>
          <a:p>
            <a:r>
              <a:rPr lang="en-GB" sz="2400" dirty="0"/>
              <a:t>Miss Purser</a:t>
            </a:r>
          </a:p>
          <a:p>
            <a:r>
              <a:rPr lang="en-GB" sz="2400" dirty="0"/>
              <a:t>Mrs Robertson</a:t>
            </a:r>
          </a:p>
          <a:p>
            <a:r>
              <a:rPr lang="en-GB" sz="2400" dirty="0"/>
              <a:t>Mr </a:t>
            </a:r>
            <a:r>
              <a:rPr lang="en-GB" sz="2400" dirty="0" err="1"/>
              <a:t>Brolia</a:t>
            </a:r>
            <a:endParaRPr lang="en-GB" sz="2400" dirty="0"/>
          </a:p>
          <a:p>
            <a:r>
              <a:rPr lang="en-GB" sz="2400" dirty="0"/>
              <a:t>Mrs Miller</a:t>
            </a:r>
          </a:p>
          <a:p>
            <a:r>
              <a:rPr lang="en-GB" sz="2400" dirty="0"/>
              <a:t>Miss Dean</a:t>
            </a:r>
          </a:p>
        </p:txBody>
      </p:sp>
    </p:spTree>
    <p:extLst>
      <p:ext uri="{BB962C8B-B14F-4D97-AF65-F5344CB8AC3E}">
        <p14:creationId xmlns:p14="http://schemas.microsoft.com/office/powerpoint/2010/main" val="156535828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Departure and Arrival</a:t>
            </a:r>
          </a:p>
        </p:txBody>
      </p:sp>
      <p:sp>
        <p:nvSpPr>
          <p:cNvPr id="3" name="Content Placeholder 2"/>
          <p:cNvSpPr>
            <a:spLocks noGrp="1"/>
          </p:cNvSpPr>
          <p:nvPr>
            <p:ph idx="1"/>
          </p:nvPr>
        </p:nvSpPr>
        <p:spPr/>
        <p:txBody>
          <a:bodyPr>
            <a:normAutofit fontScale="92500"/>
          </a:bodyPr>
          <a:lstStyle/>
          <a:p>
            <a:r>
              <a:rPr lang="en-GB" sz="2400" dirty="0"/>
              <a:t>The children will need to arrive to school at normal time on Monday 16</a:t>
            </a:r>
            <a:r>
              <a:rPr lang="en-GB" sz="2400" baseline="30000" dirty="0"/>
              <a:t>th</a:t>
            </a:r>
            <a:r>
              <a:rPr lang="en-GB" sz="2400" dirty="0"/>
              <a:t> March with their kit for the 3 days we will be away. </a:t>
            </a:r>
          </a:p>
          <a:p>
            <a:r>
              <a:rPr lang="en-GB" sz="2400" dirty="0"/>
              <a:t>We aim to leave school at 10:00, if you fancied waving us off.</a:t>
            </a:r>
          </a:p>
          <a:p>
            <a:r>
              <a:rPr lang="en-GB" sz="2400" dirty="0"/>
              <a:t>Children are required to bring a packed lunch for the first day (with a reusable water bottle)</a:t>
            </a:r>
          </a:p>
          <a:p>
            <a:r>
              <a:rPr lang="en-GB" sz="2400" dirty="0"/>
              <a:t>We will return to school for collection slightly earlier than the usual time on Wednesday 18</a:t>
            </a:r>
            <a:r>
              <a:rPr lang="en-GB" sz="2400" baseline="30000" dirty="0"/>
              <a:t>th</a:t>
            </a:r>
            <a:r>
              <a:rPr lang="en-GB" sz="2400" dirty="0"/>
              <a:t> March – You will receive a letter outlining how pick up will run (with regards to timings and suitcases etc.) and the children will need to be collected by an adult due to them being especially tired.</a:t>
            </a:r>
          </a:p>
        </p:txBody>
      </p:sp>
    </p:spTree>
    <p:extLst>
      <p:ext uri="{BB962C8B-B14F-4D97-AF65-F5344CB8AC3E}">
        <p14:creationId xmlns:p14="http://schemas.microsoft.com/office/powerpoint/2010/main" val="284119098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Grafham - Activities</a:t>
            </a:r>
          </a:p>
        </p:txBody>
      </p:sp>
      <p:sp>
        <p:nvSpPr>
          <p:cNvPr id="3" name="Content Placeholder 2"/>
          <p:cNvSpPr>
            <a:spLocks noGrp="1"/>
          </p:cNvSpPr>
          <p:nvPr>
            <p:ph idx="1"/>
          </p:nvPr>
        </p:nvSpPr>
        <p:spPr>
          <a:xfrm>
            <a:off x="677334" y="1464850"/>
            <a:ext cx="8596668" cy="5005524"/>
          </a:xfrm>
        </p:spPr>
        <p:txBody>
          <a:bodyPr>
            <a:normAutofit/>
          </a:bodyPr>
          <a:lstStyle/>
          <a:p>
            <a:r>
              <a:rPr lang="en-GB" dirty="0"/>
              <a:t>This trip will be a great experience for all children. There are a wide range of activities planned throughout the day and the evening. </a:t>
            </a:r>
          </a:p>
          <a:p>
            <a:r>
              <a:rPr lang="en-GB" dirty="0"/>
              <a:t>Just some of the activities the children will be taking part in are:</a:t>
            </a:r>
          </a:p>
          <a:p>
            <a:pPr lvl="1"/>
            <a:r>
              <a:rPr lang="en-GB" dirty="0"/>
              <a:t>Archery </a:t>
            </a:r>
          </a:p>
          <a:p>
            <a:pPr lvl="1"/>
            <a:r>
              <a:rPr lang="en-GB" dirty="0"/>
              <a:t>Canoeing </a:t>
            </a:r>
          </a:p>
          <a:p>
            <a:pPr lvl="1"/>
            <a:r>
              <a:rPr lang="en-GB" dirty="0"/>
              <a:t>Crate stacking</a:t>
            </a:r>
          </a:p>
          <a:p>
            <a:pPr lvl="1"/>
            <a:r>
              <a:rPr lang="en-GB" dirty="0"/>
              <a:t>Climbing (Indoors)</a:t>
            </a:r>
          </a:p>
          <a:p>
            <a:pPr lvl="1"/>
            <a:r>
              <a:rPr lang="en-GB" dirty="0"/>
              <a:t>Powerboating </a:t>
            </a:r>
          </a:p>
          <a:p>
            <a:r>
              <a:rPr lang="en-GB" dirty="0"/>
              <a:t>Grafham Water Centre require all children to wear/use the appropriate safety equipment (e.g. life jackets, helmets) which will be supplied for each child.</a:t>
            </a:r>
          </a:p>
        </p:txBody>
      </p:sp>
    </p:spTree>
    <p:extLst>
      <p:ext uri="{BB962C8B-B14F-4D97-AF65-F5344CB8AC3E}">
        <p14:creationId xmlns:p14="http://schemas.microsoft.com/office/powerpoint/2010/main" val="191807113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8AB516-9FDA-4F9A-B9D2-5CF66DFD16C3}"/>
              </a:ext>
            </a:extLst>
          </p:cNvPr>
          <p:cNvSpPr>
            <a:spLocks noGrp="1"/>
          </p:cNvSpPr>
          <p:nvPr>
            <p:ph type="title"/>
          </p:nvPr>
        </p:nvSpPr>
        <p:spPr/>
        <p:txBody>
          <a:bodyPr/>
          <a:lstStyle/>
          <a:p>
            <a:r>
              <a:rPr lang="en-GB" dirty="0"/>
              <a:t>Kit List</a:t>
            </a:r>
          </a:p>
        </p:txBody>
      </p:sp>
      <p:sp>
        <p:nvSpPr>
          <p:cNvPr id="3" name="Content Placeholder 2">
            <a:extLst>
              <a:ext uri="{FF2B5EF4-FFF2-40B4-BE49-F238E27FC236}">
                <a16:creationId xmlns:a16="http://schemas.microsoft.com/office/drawing/2014/main" id="{4C2F7195-C800-4BDB-BE53-37A2C2AE839F}"/>
              </a:ext>
            </a:extLst>
          </p:cNvPr>
          <p:cNvSpPr>
            <a:spLocks noGrp="1"/>
          </p:cNvSpPr>
          <p:nvPr>
            <p:ph idx="1"/>
          </p:nvPr>
        </p:nvSpPr>
        <p:spPr>
          <a:xfrm>
            <a:off x="677334" y="977462"/>
            <a:ext cx="5618363" cy="5681956"/>
          </a:xfrm>
        </p:spPr>
        <p:txBody>
          <a:bodyPr>
            <a:normAutofit fontScale="77500" lnSpcReduction="20000"/>
          </a:bodyPr>
          <a:lstStyle/>
          <a:p>
            <a:pPr marL="0" indent="0">
              <a:buNone/>
            </a:pPr>
            <a:endParaRPr lang="en-GB" sz="1800" b="1" dirty="0">
              <a:solidFill>
                <a:srgbClr val="000000"/>
              </a:solidFill>
              <a:effectLst/>
              <a:latin typeface="Arial" panose="020B0604020202020204" pitchFamily="34" charset="0"/>
              <a:ea typeface="Times New Roman" panose="02020603050405020304" pitchFamily="18" charset="0"/>
              <a:cs typeface="Arial" panose="020B0604020202020204" pitchFamily="34" charset="0"/>
            </a:endParaRPr>
          </a:p>
          <a:p>
            <a:pPr marL="342900" lvl="0" indent="-342900">
              <a:buFont typeface="Symbol" panose="05050102010706020507" pitchFamily="18" charset="2"/>
              <a:buChar char=""/>
            </a:pPr>
            <a:r>
              <a:rPr lang="en-GB" sz="1900" b="1"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We will give you a copy of the GWC kit list at the end!</a:t>
            </a:r>
          </a:p>
          <a:p>
            <a:pPr marL="342900" lvl="0" indent="-342900">
              <a:buFont typeface="Symbol" panose="05050102010706020507" pitchFamily="18" charset="2"/>
              <a:buChar char=""/>
            </a:pPr>
            <a:r>
              <a:rPr lang="en-GB" sz="1900" b="1"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During some of the activities your clothes may get wet and muddy, therefore you will need at least 1 full change of clothes per day.  </a:t>
            </a:r>
            <a:endParaRPr lang="en-GB" sz="1900" dirty="0">
              <a:solidFill>
                <a:srgbClr val="FF0000"/>
              </a:solidFill>
              <a:effectLst/>
              <a:latin typeface="Arial" panose="020B0604020202020204" pitchFamily="34" charset="0"/>
              <a:ea typeface="Times New Roman" panose="02020603050405020304" pitchFamily="18" charset="0"/>
              <a:cs typeface="Times New Roman" panose="02020603050405020304" pitchFamily="18" charset="0"/>
            </a:endParaRPr>
          </a:p>
          <a:p>
            <a:pPr marL="342900" lvl="0" indent="-342900">
              <a:buFont typeface="Symbol" panose="05050102010706020507" pitchFamily="18" charset="2"/>
              <a:buChar char=""/>
            </a:pPr>
            <a:r>
              <a:rPr lang="en-GB" sz="1900" b="1"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It is better to have too much kit rather than not enough.</a:t>
            </a:r>
          </a:p>
          <a:p>
            <a:pPr marL="342900" lvl="0" indent="-342900">
              <a:buFont typeface="Symbol" panose="05050102010706020507" pitchFamily="18" charset="2"/>
              <a:buChar char=""/>
            </a:pPr>
            <a:r>
              <a:rPr lang="en-GB" sz="1900" b="1" dirty="0">
                <a:solidFill>
                  <a:srgbClr val="000000"/>
                </a:solidFill>
                <a:latin typeface="Arial" panose="020B0604020202020204" pitchFamily="34" charset="0"/>
                <a:ea typeface="Times New Roman" panose="02020603050405020304" pitchFamily="18" charset="0"/>
                <a:cs typeface="Arial" panose="020B0604020202020204" pitchFamily="34" charset="0"/>
              </a:rPr>
              <a:t>No</a:t>
            </a:r>
            <a:r>
              <a:rPr lang="en-GB" sz="1900" b="1"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electrical devices e.g. mobile phones, tablets – the Centre will not take any responsibility for these and under safeguarding regulations they must not be brought.</a:t>
            </a:r>
          </a:p>
          <a:p>
            <a:pPr>
              <a:buFont typeface="Symbol" panose="05050102010706020507" pitchFamily="18" charset="2"/>
              <a:buChar char=""/>
            </a:pPr>
            <a:r>
              <a:rPr lang="en-GB" sz="1900" b="1" dirty="0">
                <a:solidFill>
                  <a:schemeClr val="tx1"/>
                </a:solidFill>
                <a:latin typeface="Arial Bold" panose="020B0704020202020204" pitchFamily="34" charset="0"/>
                <a:ea typeface="Times New Roman" panose="02020603050405020304" pitchFamily="18" charset="0"/>
                <a:cs typeface="Arial" panose="020B0604020202020204" pitchFamily="34" charset="0"/>
              </a:rPr>
              <a:t>Please ensure all clothes are labelled with your child’s name.</a:t>
            </a:r>
          </a:p>
          <a:p>
            <a:pPr>
              <a:buFont typeface="Symbol" panose="05050102010706020507" pitchFamily="18" charset="2"/>
              <a:buChar char=""/>
            </a:pPr>
            <a:r>
              <a:rPr lang="en-GB" sz="1900" b="1" dirty="0">
                <a:solidFill>
                  <a:schemeClr val="tx1"/>
                </a:solidFill>
                <a:latin typeface="Arial Bold" panose="020B0704020202020204" pitchFamily="34" charset="0"/>
                <a:ea typeface="Times New Roman" panose="02020603050405020304" pitchFamily="18" charset="0"/>
                <a:cs typeface="Arial" panose="020B0604020202020204" pitchFamily="34" charset="0"/>
              </a:rPr>
              <a:t>No food is allowed in rooms so please do not pack any extra snacks.</a:t>
            </a:r>
          </a:p>
          <a:p>
            <a:pPr>
              <a:buFont typeface="Symbol" panose="05050102010706020507" pitchFamily="18" charset="2"/>
              <a:buChar char=""/>
            </a:pPr>
            <a:r>
              <a:rPr lang="en-GB" sz="1900" b="1" dirty="0">
                <a:solidFill>
                  <a:schemeClr val="tx1"/>
                </a:solidFill>
                <a:effectLst/>
                <a:latin typeface="Arial Bold" panose="020B0704020202020204" pitchFamily="34" charset="0"/>
                <a:ea typeface="Times New Roman" panose="02020603050405020304" pitchFamily="18" charset="0"/>
                <a:cs typeface="Arial" panose="020B0604020202020204" pitchFamily="34" charset="0"/>
              </a:rPr>
              <a:t>Teddy’s/comfort blankets can be brought but children are responsible for own belongings so maybe avoid most prized possessions.</a:t>
            </a:r>
            <a:endParaRPr lang="en-GB" sz="1900" dirty="0">
              <a:solidFill>
                <a:srgbClr val="FF0000"/>
              </a:solidFill>
              <a:effectLst/>
              <a:latin typeface="Arial" panose="020B0604020202020204" pitchFamily="34" charset="0"/>
              <a:ea typeface="Times New Roman" panose="02020603050405020304" pitchFamily="18" charset="0"/>
              <a:cs typeface="Times New Roman" panose="02020603050405020304" pitchFamily="18" charset="0"/>
            </a:endParaRPr>
          </a:p>
          <a:p>
            <a:pPr marL="342900" lvl="0" indent="-342900">
              <a:buFont typeface="Symbol" panose="05050102010706020507" pitchFamily="18" charset="2"/>
              <a:buChar char=""/>
            </a:pPr>
            <a:r>
              <a:rPr lang="en-GB" sz="1900" b="1" dirty="0">
                <a:solidFill>
                  <a:srgbClr val="FF0000"/>
                </a:solidFill>
                <a:effectLst/>
                <a:latin typeface="Arial Bold" panose="020B0704020202020204" pitchFamily="34" charset="0"/>
                <a:ea typeface="Times New Roman" panose="02020603050405020304" pitchFamily="18" charset="0"/>
                <a:cs typeface="Arial" panose="020B0604020202020204" pitchFamily="34" charset="0"/>
              </a:rPr>
              <a:t>Lost property is held for TWO WEEKS at </a:t>
            </a:r>
            <a:r>
              <a:rPr lang="en-GB" sz="1900" b="1" dirty="0" err="1">
                <a:solidFill>
                  <a:srgbClr val="FF0000"/>
                </a:solidFill>
                <a:effectLst/>
                <a:latin typeface="Arial Bold" panose="020B0704020202020204" pitchFamily="34" charset="0"/>
                <a:ea typeface="Times New Roman" panose="02020603050405020304" pitchFamily="18" charset="0"/>
                <a:cs typeface="Arial" panose="020B0604020202020204" pitchFamily="34" charset="0"/>
              </a:rPr>
              <a:t>Grafham</a:t>
            </a:r>
            <a:r>
              <a:rPr lang="en-GB" sz="1900" b="1" dirty="0">
                <a:solidFill>
                  <a:srgbClr val="FF0000"/>
                </a:solidFill>
                <a:effectLst/>
                <a:latin typeface="Arial Bold" panose="020B0704020202020204" pitchFamily="34" charset="0"/>
                <a:ea typeface="Times New Roman" panose="02020603050405020304" pitchFamily="18" charset="0"/>
                <a:cs typeface="Arial" panose="020B0604020202020204" pitchFamily="34" charset="0"/>
              </a:rPr>
              <a:t>, before then being given to charity. </a:t>
            </a:r>
          </a:p>
          <a:p>
            <a:pPr marL="342900" lvl="0" indent="-342900">
              <a:buFont typeface="Symbol" panose="05050102010706020507" pitchFamily="18" charset="2"/>
              <a:buChar char=""/>
            </a:pPr>
            <a:r>
              <a:rPr lang="en-GB" sz="1900" b="1" dirty="0">
                <a:solidFill>
                  <a:srgbClr val="FF0000"/>
                </a:solidFill>
                <a:latin typeface="Arial Bold" panose="020B0704020202020204" pitchFamily="34" charset="0"/>
                <a:ea typeface="Times New Roman" panose="02020603050405020304" pitchFamily="18" charset="0"/>
                <a:cs typeface="Arial" panose="020B0604020202020204" pitchFamily="34" charset="0"/>
              </a:rPr>
              <a:t>We recommend packing WITH the children, not FOR them – as this means they know where things are and what they have.</a:t>
            </a:r>
            <a:endParaRPr lang="en-GB" sz="1900" b="1" dirty="0">
              <a:solidFill>
                <a:srgbClr val="FF0000"/>
              </a:solidFill>
              <a:effectLst/>
              <a:latin typeface="Arial Bold" panose="020B0704020202020204" pitchFamily="34" charset="0"/>
              <a:ea typeface="Times New Roman" panose="02020603050405020304" pitchFamily="18" charset="0"/>
              <a:cs typeface="Arial" panose="020B0604020202020204" pitchFamily="34" charset="0"/>
            </a:endParaRPr>
          </a:p>
          <a:p>
            <a:endParaRPr lang="en-GB" dirty="0"/>
          </a:p>
        </p:txBody>
      </p:sp>
      <p:pic>
        <p:nvPicPr>
          <p:cNvPr id="6" name="Picture 5">
            <a:extLst>
              <a:ext uri="{FF2B5EF4-FFF2-40B4-BE49-F238E27FC236}">
                <a16:creationId xmlns:a16="http://schemas.microsoft.com/office/drawing/2014/main" id="{1B0D95D6-BB51-A1F5-DA4A-220DBA19B1BF}"/>
              </a:ext>
            </a:extLst>
          </p:cNvPr>
          <p:cNvPicPr>
            <a:picLocks noChangeAspect="1"/>
          </p:cNvPicPr>
          <p:nvPr/>
        </p:nvPicPr>
        <p:blipFill>
          <a:blip r:embed="rId2"/>
          <a:stretch>
            <a:fillRect/>
          </a:stretch>
        </p:blipFill>
        <p:spPr>
          <a:xfrm>
            <a:off x="6295697" y="346160"/>
            <a:ext cx="5782267" cy="6165679"/>
          </a:xfrm>
          <a:prstGeom prst="rect">
            <a:avLst/>
          </a:prstGeom>
        </p:spPr>
      </p:pic>
    </p:spTree>
    <p:extLst>
      <p:ext uri="{BB962C8B-B14F-4D97-AF65-F5344CB8AC3E}">
        <p14:creationId xmlns:p14="http://schemas.microsoft.com/office/powerpoint/2010/main" val="1323041196"/>
      </p:ext>
    </p:extLst>
  </p:cSld>
  <p:clrMapOvr>
    <a:masterClrMapping/>
  </p:clrMapOvr>
</p:sld>
</file>

<file path=ppt/theme/theme1.xml><?xml version="1.0" encoding="utf-8"?>
<a:theme xmlns:a="http://schemas.openxmlformats.org/drawingml/2006/main" name="Facet">
  <a:themeElements>
    <a:clrScheme name="Facet">
      <a:dk1>
        <a:sysClr val="windowText" lastClr="000000"/>
      </a:dk1>
      <a:lt1>
        <a:sysClr val="window" lastClr="FFFFFF"/>
      </a:lt1>
      <a:dk2>
        <a:srgbClr val="2C3C43"/>
      </a:dk2>
      <a:lt2>
        <a:srgbClr val="EBEBEB"/>
      </a:lt2>
      <a:accent1>
        <a:srgbClr val="F496CB"/>
      </a:accent1>
      <a:accent2>
        <a:srgbClr val="BC356F"/>
      </a:accent2>
      <a:accent3>
        <a:srgbClr val="E65331"/>
      </a:accent3>
      <a:accent4>
        <a:srgbClr val="F27E19"/>
      </a:accent4>
      <a:accent5>
        <a:srgbClr val="F2AC19"/>
      </a:accent5>
      <a:accent6>
        <a:srgbClr val="BC80E0"/>
      </a:accent6>
      <a:hlink>
        <a:srgbClr val="EF5285"/>
      </a:hlink>
      <a:folHlink>
        <a:srgbClr val="F77F90"/>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23659B44-6E34-4CE8-8F0D-387DA7996826}"/>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TaxCatchAll xmlns="da6aa8f7-79b8-4f84-8283-65723ed214e4" xsi:nil="true"/>
    <lcf76f155ced4ddcb4097134ff3c332f xmlns="47c8b3e6-1893-4747-8ada-d22435b80e2d">
      <Terms xmlns="http://schemas.microsoft.com/office/infopath/2007/PartnerControls"/>
    </lcf76f155ced4ddcb4097134ff3c332f>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7FF02B4B405E0346B045ED168E239FD7" ma:contentTypeVersion="18" ma:contentTypeDescription="Create a new document." ma:contentTypeScope="" ma:versionID="81105a44e592dc5f769c71aca152fe3a">
  <xsd:schema xmlns:xsd="http://www.w3.org/2001/XMLSchema" xmlns:xs="http://www.w3.org/2001/XMLSchema" xmlns:p="http://schemas.microsoft.com/office/2006/metadata/properties" xmlns:ns2="47c8b3e6-1893-4747-8ada-d22435b80e2d" xmlns:ns3="da6aa8f7-79b8-4f84-8283-65723ed214e4" targetNamespace="http://schemas.microsoft.com/office/2006/metadata/properties" ma:root="true" ma:fieldsID="f67a835b7c7caaf672b85337bd65646f" ns2:_="" ns3:_="">
    <xsd:import namespace="47c8b3e6-1893-4747-8ada-d22435b80e2d"/>
    <xsd:import namespace="da6aa8f7-79b8-4f84-8283-65723ed214e4"/>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2:MediaServiceLocation" minOccurs="0"/>
                <xsd:element ref="ns2:MediaServiceGenerationTime" minOccurs="0"/>
                <xsd:element ref="ns2:MediaServiceEventHashCode" minOccurs="0"/>
                <xsd:element ref="ns2:MediaServiceOCR" minOccurs="0"/>
                <xsd:element ref="ns2:MediaServiceAutoKeyPoints" minOccurs="0"/>
                <xsd:element ref="ns2:MediaServiceKeyPoints" minOccurs="0"/>
                <xsd:element ref="ns3:SharedWithUsers" minOccurs="0"/>
                <xsd:element ref="ns3:SharedWithDetails" minOccurs="0"/>
                <xsd:element ref="ns2:MediaLengthInSeconds" minOccurs="0"/>
                <xsd:element ref="ns2:lcf76f155ced4ddcb4097134ff3c332f" minOccurs="0"/>
                <xsd:element ref="ns3:TaxCatchAll"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7c8b3e6-1893-4747-8ada-d22435b80e2d"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ServiceLocation" ma:index="12" nillable="true" ma:displayName="Location" ma:internalName="MediaServiceLocation"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ServiceOCR" ma:index="15" nillable="true" ma:displayName="Extracted Text" ma:internalName="MediaServiceOCR" ma:readOnly="true">
      <xsd:simpleType>
        <xsd:restriction base="dms:Note">
          <xsd:maxLength value="255"/>
        </xsd:restriction>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true">
      <xsd:simpleType>
        <xsd:restriction base="dms:Note">
          <xsd:maxLength value="255"/>
        </xsd:restriction>
      </xsd:simpleType>
    </xsd:element>
    <xsd:element name="MediaLengthInSeconds" ma:index="20" nillable="true" ma:displayName="Length (seconds)" ma:internalName="MediaLengthInSeconds" ma:readOnly="true">
      <xsd:simpleType>
        <xsd:restriction base="dms:Unknown"/>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761a4b10-2610-4bc7-818a-bc0ab686934a"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4" nillable="true" ma:displayName="MediaServiceObjectDetectorVersions" ma:description="" ma:hidden="true" ma:indexed="true" ma:internalName="MediaServiceObjectDetectorVersions" ma:readOnly="true">
      <xsd:simpleType>
        <xsd:restriction base="dms:Text"/>
      </xsd:simpleType>
    </xsd:element>
    <xsd:element name="MediaServiceSearchProperties" ma:index="25"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da6aa8f7-79b8-4f84-8283-65723ed214e4" elementFormDefault="qualified">
    <xsd:import namespace="http://schemas.microsoft.com/office/2006/documentManagement/types"/>
    <xsd:import namespace="http://schemas.microsoft.com/office/infopath/2007/PartnerControls"/>
    <xsd:element name="SharedWithUsers" ma:index="1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Shared With Details" ma:internalName="SharedWithDetails" ma:readOnly="true">
      <xsd:simpleType>
        <xsd:restriction base="dms:Note">
          <xsd:maxLength value="255"/>
        </xsd:restriction>
      </xsd:simpleType>
    </xsd:element>
    <xsd:element name="TaxCatchAll" ma:index="23" nillable="true" ma:displayName="Taxonomy Catch All Column" ma:hidden="true" ma:list="{bba27595-502e-4751-9f33-0a442a3ccfbe}" ma:internalName="TaxCatchAll" ma:showField="CatchAllData" ma:web="da6aa8f7-79b8-4f84-8283-65723ed214e4">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3988427E-2BAA-439A-BA2D-C2C2F9454F8E}">
  <ds:schemaRefs>
    <ds:schemaRef ds:uri="http://schemas.microsoft.com/sharepoint/v3/contenttype/forms"/>
  </ds:schemaRefs>
</ds:datastoreItem>
</file>

<file path=customXml/itemProps2.xml><?xml version="1.0" encoding="utf-8"?>
<ds:datastoreItem xmlns:ds="http://schemas.openxmlformats.org/officeDocument/2006/customXml" ds:itemID="{D5E2657D-C74C-40A7-8F96-85541BC0BC66}">
  <ds:schemaRefs>
    <ds:schemaRef ds:uri="http://purl.org/dc/dcmitype/"/>
    <ds:schemaRef ds:uri="http://purl.org/dc/elements/1.1/"/>
    <ds:schemaRef ds:uri="http://schemas.microsoft.com/office/2006/documentManagement/types"/>
    <ds:schemaRef ds:uri="http://schemas.microsoft.com/office/infopath/2007/PartnerControls"/>
    <ds:schemaRef ds:uri="http://purl.org/dc/terms/"/>
    <ds:schemaRef ds:uri="http://schemas.openxmlformats.org/package/2006/metadata/core-properties"/>
    <ds:schemaRef ds:uri="da6aa8f7-79b8-4f84-8283-65723ed214e4"/>
    <ds:schemaRef ds:uri="47c8b3e6-1893-4747-8ada-d22435b80e2d"/>
    <ds:schemaRef ds:uri="http://schemas.microsoft.com/office/2006/metadata/properties"/>
    <ds:schemaRef ds:uri="http://www.w3.org/XML/1998/namespace"/>
  </ds:schemaRefs>
</ds:datastoreItem>
</file>

<file path=customXml/itemProps3.xml><?xml version="1.0" encoding="utf-8"?>
<ds:datastoreItem xmlns:ds="http://schemas.openxmlformats.org/officeDocument/2006/customXml" ds:itemID="{E1655666-FB7A-46E6-9B56-4209CD5563E9}">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47c8b3e6-1893-4747-8ada-d22435b80e2d"/>
    <ds:schemaRef ds:uri="da6aa8f7-79b8-4f84-8283-65723ed214e4"/>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Facet</Template>
  <TotalTime>9089</TotalTime>
  <Words>1037</Words>
  <Application>Microsoft Office PowerPoint</Application>
  <PresentationFormat>Widescreen</PresentationFormat>
  <Paragraphs>77</Paragraphs>
  <Slides>13</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13</vt:i4>
      </vt:variant>
    </vt:vector>
  </HeadingPairs>
  <TitlesOfParts>
    <vt:vector size="19" baseType="lpstr">
      <vt:lpstr>Arial</vt:lpstr>
      <vt:lpstr>Arial Bold</vt:lpstr>
      <vt:lpstr>Symbol</vt:lpstr>
      <vt:lpstr>Trebuchet MS</vt:lpstr>
      <vt:lpstr>Wingdings 3</vt:lpstr>
      <vt:lpstr>Facet</vt:lpstr>
      <vt:lpstr>GRAFHAM WATER RESIDENTIAL TRIP</vt:lpstr>
      <vt:lpstr>Aims of the trip</vt:lpstr>
      <vt:lpstr>Grafham - Accommodation</vt:lpstr>
      <vt:lpstr>Food</vt:lpstr>
      <vt:lpstr>PowerPoint Presentation</vt:lpstr>
      <vt:lpstr>Staff Going</vt:lpstr>
      <vt:lpstr>Departure and Arrival</vt:lpstr>
      <vt:lpstr>Grafham - Activities</vt:lpstr>
      <vt:lpstr>Kit List</vt:lpstr>
      <vt:lpstr>Mountain Warehouse</vt:lpstr>
      <vt:lpstr>Grafham - Medical</vt:lpstr>
      <vt:lpstr>Communication</vt:lpstr>
      <vt:lpstr>Questions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GRAFHAM WATER RESIDENTIAL TRIP</dc:title>
  <dc:creator>Harriet Reeks</dc:creator>
  <cp:lastModifiedBy>Alice Ingle</cp:lastModifiedBy>
  <cp:revision>62</cp:revision>
  <dcterms:created xsi:type="dcterms:W3CDTF">2022-02-18T13:36:06Z</dcterms:created>
  <dcterms:modified xsi:type="dcterms:W3CDTF">2026-02-08T17:32:34Z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0x0101007FF02B4B405E0346B045ED168E239FD7</vt:lpwstr>
  </property>
  <property fmtid="{D5CDD505-2E9C-101B-9397-08002B2CF9AE}" pid="3" name="MediaServiceImageTags">
    <vt:lpwstr/>
  </property>
</Properties>
</file>